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62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2344E-0728-4E4C-8F4C-AC0DB8162926}" type="datetimeFigureOut">
              <a:rPr lang="en-US" smtClean="0"/>
              <a:t>4/18/2017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3EA869-251B-4B62-BE7D-37184E5A790C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72521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2344E-0728-4E4C-8F4C-AC0DB8162926}" type="datetimeFigureOut">
              <a:rPr lang="en-US" smtClean="0"/>
              <a:t>4/18/2017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3EA869-251B-4B62-BE7D-37184E5A790C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7106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2344E-0728-4E4C-8F4C-AC0DB8162926}" type="datetimeFigureOut">
              <a:rPr lang="en-US" smtClean="0"/>
              <a:t>4/18/2017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3EA869-251B-4B62-BE7D-37184E5A790C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99330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2344E-0728-4E4C-8F4C-AC0DB8162926}" type="datetimeFigureOut">
              <a:rPr lang="en-US" smtClean="0"/>
              <a:t>4/18/2017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3EA869-251B-4B62-BE7D-37184E5A790C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333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2344E-0728-4E4C-8F4C-AC0DB8162926}" type="datetimeFigureOut">
              <a:rPr lang="en-US" smtClean="0"/>
              <a:t>4/18/2017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3EA869-251B-4B62-BE7D-37184E5A790C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4549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2344E-0728-4E4C-8F4C-AC0DB8162926}" type="datetimeFigureOut">
              <a:rPr lang="en-US" smtClean="0"/>
              <a:t>4/18/2017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3EA869-251B-4B62-BE7D-37184E5A790C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61797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2344E-0728-4E4C-8F4C-AC0DB8162926}" type="datetimeFigureOut">
              <a:rPr lang="en-US" smtClean="0"/>
              <a:t>4/18/2017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3EA869-251B-4B62-BE7D-37184E5A790C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85408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2344E-0728-4E4C-8F4C-AC0DB8162926}" type="datetimeFigureOut">
              <a:rPr lang="en-US" smtClean="0"/>
              <a:t>4/18/2017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3EA869-251B-4B62-BE7D-37184E5A790C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38269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2344E-0728-4E4C-8F4C-AC0DB8162926}" type="datetimeFigureOut">
              <a:rPr lang="en-US" smtClean="0"/>
              <a:t>4/18/2017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3EA869-251B-4B62-BE7D-37184E5A790C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39083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2344E-0728-4E4C-8F4C-AC0DB8162926}" type="datetimeFigureOut">
              <a:rPr lang="en-US" smtClean="0"/>
              <a:t>4/18/2017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3EA869-251B-4B62-BE7D-37184E5A790C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98991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2344E-0728-4E4C-8F4C-AC0DB8162926}" type="datetimeFigureOut">
              <a:rPr lang="en-US" smtClean="0"/>
              <a:t>4/18/2017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3EA869-251B-4B62-BE7D-37184E5A790C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70916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42344E-0728-4E4C-8F4C-AC0DB8162926}" type="datetimeFigureOut">
              <a:rPr lang="en-US" smtClean="0"/>
              <a:t>4/18/2017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3EA869-251B-4B62-BE7D-37184E5A790C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88666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6" Type="http://schemas.openxmlformats.org/officeDocument/2006/relationships/image" Target="../media/image1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13" Type="http://schemas.openxmlformats.org/officeDocument/2006/relationships/image" Target="../media/image18.png"/><Relationship Id="rId18" Type="http://schemas.openxmlformats.org/officeDocument/2006/relationships/image" Target="../media/image15.png"/><Relationship Id="rId3" Type="http://schemas.openxmlformats.org/officeDocument/2006/relationships/image" Target="../media/image1.png"/><Relationship Id="rId7" Type="http://schemas.openxmlformats.org/officeDocument/2006/relationships/image" Target="../media/image8.png"/><Relationship Id="rId12" Type="http://schemas.openxmlformats.org/officeDocument/2006/relationships/image" Target="../media/image17.png"/><Relationship Id="rId17" Type="http://schemas.openxmlformats.org/officeDocument/2006/relationships/image" Target="../media/image200.png"/><Relationship Id="rId2" Type="http://schemas.openxmlformats.org/officeDocument/2006/relationships/image" Target="../media/image4.png"/><Relationship Id="rId16" Type="http://schemas.openxmlformats.org/officeDocument/2006/relationships/image" Target="../media/image13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11" Type="http://schemas.openxmlformats.org/officeDocument/2006/relationships/image" Target="../media/image16.png"/><Relationship Id="rId5" Type="http://schemas.openxmlformats.org/officeDocument/2006/relationships/image" Target="../media/image6.png"/><Relationship Id="rId15" Type="http://schemas.openxmlformats.org/officeDocument/2006/relationships/image" Target="../media/image20.png"/><Relationship Id="rId10" Type="http://schemas.openxmlformats.org/officeDocument/2006/relationships/image" Target="../media/image11.png"/><Relationship Id="rId4" Type="http://schemas.openxmlformats.org/officeDocument/2006/relationships/image" Target="../media/image5.png"/><Relationship Id="rId9" Type="http://schemas.openxmlformats.org/officeDocument/2006/relationships/image" Target="../media/image10.png"/><Relationship Id="rId14" Type="http://schemas.openxmlformats.org/officeDocument/2006/relationships/image" Target="../media/image19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13" Type="http://schemas.openxmlformats.org/officeDocument/2006/relationships/image" Target="../media/image18.png"/><Relationship Id="rId18" Type="http://schemas.openxmlformats.org/officeDocument/2006/relationships/image" Target="../media/image15.png"/><Relationship Id="rId3" Type="http://schemas.openxmlformats.org/officeDocument/2006/relationships/image" Target="../media/image1.png"/><Relationship Id="rId21" Type="http://schemas.openxmlformats.org/officeDocument/2006/relationships/image" Target="../media/image24.png"/><Relationship Id="rId7" Type="http://schemas.openxmlformats.org/officeDocument/2006/relationships/image" Target="../media/image8.png"/><Relationship Id="rId12" Type="http://schemas.openxmlformats.org/officeDocument/2006/relationships/image" Target="../media/image17.png"/><Relationship Id="rId17" Type="http://schemas.openxmlformats.org/officeDocument/2006/relationships/image" Target="../media/image200.png"/><Relationship Id="rId2" Type="http://schemas.openxmlformats.org/officeDocument/2006/relationships/image" Target="../media/image4.png"/><Relationship Id="rId16" Type="http://schemas.openxmlformats.org/officeDocument/2006/relationships/image" Target="../media/image13.png"/><Relationship Id="rId20" Type="http://schemas.openxmlformats.org/officeDocument/2006/relationships/image" Target="../media/image23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11" Type="http://schemas.openxmlformats.org/officeDocument/2006/relationships/image" Target="../media/image21.png"/><Relationship Id="rId5" Type="http://schemas.openxmlformats.org/officeDocument/2006/relationships/image" Target="../media/image6.png"/><Relationship Id="rId15" Type="http://schemas.openxmlformats.org/officeDocument/2006/relationships/image" Target="../media/image20.png"/><Relationship Id="rId10" Type="http://schemas.openxmlformats.org/officeDocument/2006/relationships/image" Target="../media/image11.png"/><Relationship Id="rId19" Type="http://schemas.openxmlformats.org/officeDocument/2006/relationships/image" Target="../media/image22.png"/><Relationship Id="rId4" Type="http://schemas.openxmlformats.org/officeDocument/2006/relationships/image" Target="../media/image5.png"/><Relationship Id="rId9" Type="http://schemas.openxmlformats.org/officeDocument/2006/relationships/image" Target="../media/image10.png"/><Relationship Id="rId14" Type="http://schemas.openxmlformats.org/officeDocument/2006/relationships/image" Target="../media/image1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1835696" y="3847747"/>
                <a:ext cx="1152128" cy="35798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de-DE" sz="1600" dirty="0"/>
                  <a:t>P(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1600" i="1">
                            <a:latin typeface="Cambria Math"/>
                            <a:ea typeface="Cambria Math"/>
                          </a:rPr>
                          <m:t>𝜎</m:t>
                        </m:r>
                      </m:e>
                      <m:sub>
                        <m:r>
                          <a:rPr lang="de-DE" sz="1600" i="1">
                            <a:latin typeface="Cambria Math"/>
                          </a:rPr>
                          <m:t>𝑥</m:t>
                        </m:r>
                      </m:sub>
                    </m:sSub>
                    <m:r>
                      <a:rPr lang="de-DE" sz="1600" i="1">
                        <a:latin typeface="Cambria Math"/>
                      </a:rPr>
                      <m:t>,</m:t>
                    </m:r>
                    <m:sSub>
                      <m:sSubPr>
                        <m:ctrlPr>
                          <a:rPr lang="de-DE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1600" i="1">
                            <a:latin typeface="Cambria Math"/>
                            <a:ea typeface="Cambria Math"/>
                          </a:rPr>
                          <m:t>𝜏</m:t>
                        </m:r>
                      </m:e>
                      <m:sub>
                        <m:r>
                          <a:rPr lang="de-DE" sz="1600" i="1">
                            <a:latin typeface="Cambria Math"/>
                          </a:rPr>
                          <m:t>𝑥𝑦</m:t>
                        </m:r>
                      </m:sub>
                    </m:sSub>
                  </m:oMath>
                </a14:m>
                <a:r>
                  <a:rPr lang="de-DE" sz="1600" dirty="0"/>
                  <a:t>)</a:t>
                </a:r>
                <a:endParaRPr lang="en-US" sz="1600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35696" y="3847747"/>
                <a:ext cx="1152128" cy="357983"/>
              </a:xfrm>
              <a:prstGeom prst="rect">
                <a:avLst/>
              </a:prstGeom>
              <a:blipFill rotWithShape="1">
                <a:blip r:embed="rId2"/>
                <a:stretch>
                  <a:fillRect l="-2646" t="-3390" b="-1694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44640" y="5260943"/>
                <a:ext cx="4478305" cy="109664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342900" indent="-342900">
                  <a:buAutoNum type="arabicParenR"/>
                </a:pPr>
                <a:r>
                  <a:rPr lang="de-DE" sz="1600" dirty="0"/>
                  <a:t>Zeichenfläche und Maßstab</a:t>
                </a:r>
              </a:p>
              <a:p>
                <a:pPr marL="342900" indent="-342900">
                  <a:buAutoNum type="arabicParenR"/>
                </a:pPr>
                <a:r>
                  <a:rPr lang="de-DE" sz="1600" dirty="0"/>
                  <a:t>P(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sz="16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1600" i="1" smtClean="0">
                            <a:latin typeface="Cambria Math"/>
                            <a:ea typeface="Cambria Math"/>
                          </a:rPr>
                          <m:t>𝜎</m:t>
                        </m:r>
                      </m:e>
                      <m:sub>
                        <m:r>
                          <a:rPr lang="de-DE" sz="1600" b="0" i="1" smtClean="0">
                            <a:latin typeface="Cambria Math"/>
                          </a:rPr>
                          <m:t>𝑥</m:t>
                        </m:r>
                      </m:sub>
                    </m:sSub>
                    <m:r>
                      <a:rPr lang="de-DE" sz="1600" b="0" i="1" smtClean="0">
                        <a:latin typeface="Cambria Math"/>
                      </a:rPr>
                      <m:t>,</m:t>
                    </m:r>
                    <m:sSub>
                      <m:sSubPr>
                        <m:ctrlPr>
                          <a:rPr lang="de-DE" sz="16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1600" b="0" i="1" smtClean="0">
                            <a:latin typeface="Cambria Math"/>
                            <a:ea typeface="Cambria Math"/>
                          </a:rPr>
                          <m:t>𝜏</m:t>
                        </m:r>
                      </m:e>
                      <m:sub>
                        <m:r>
                          <a:rPr lang="de-DE" sz="1600" b="0" i="1" smtClean="0">
                            <a:latin typeface="Cambria Math"/>
                          </a:rPr>
                          <m:t>𝑥𝑦</m:t>
                        </m:r>
                      </m:sub>
                    </m:sSub>
                  </m:oMath>
                </a14:m>
                <a:r>
                  <a:rPr lang="de-DE" sz="1600" dirty="0"/>
                  <a:t>) und P‘(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sz="16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1600" i="1" smtClean="0">
                            <a:latin typeface="Cambria Math"/>
                            <a:ea typeface="Cambria Math"/>
                          </a:rPr>
                          <m:t>𝜎</m:t>
                        </m:r>
                      </m:e>
                      <m:sub>
                        <m:r>
                          <a:rPr lang="de-DE" sz="1600" b="0" i="1" smtClean="0">
                            <a:latin typeface="Cambria Math"/>
                          </a:rPr>
                          <m:t>𝑦</m:t>
                        </m:r>
                      </m:sub>
                    </m:sSub>
                    <m:r>
                      <a:rPr lang="de-DE" sz="1600" b="0" i="1" smtClean="0">
                        <a:latin typeface="Cambria Math"/>
                      </a:rPr>
                      <m:t>,</m:t>
                    </m:r>
                    <m:sSub>
                      <m:sSubPr>
                        <m:ctrlPr>
                          <a:rPr lang="de-DE" sz="16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1600" b="0" i="1" smtClean="0">
                            <a:latin typeface="Cambria Math"/>
                          </a:rPr>
                          <m:t>−</m:t>
                        </m:r>
                        <m:r>
                          <a:rPr lang="de-DE" sz="1600" b="0" i="1" smtClean="0">
                            <a:latin typeface="Cambria Math"/>
                            <a:ea typeface="Cambria Math"/>
                          </a:rPr>
                          <m:t>𝜏</m:t>
                        </m:r>
                      </m:e>
                      <m:sub>
                        <m:r>
                          <a:rPr lang="de-DE" sz="1600" b="0" i="1" smtClean="0">
                            <a:latin typeface="Cambria Math"/>
                          </a:rPr>
                          <m:t>𝑥𝑦</m:t>
                        </m:r>
                      </m:sub>
                    </m:sSub>
                  </m:oMath>
                </a14:m>
                <a:r>
                  <a:rPr lang="de-DE" sz="1600" dirty="0"/>
                  <a:t>) eintragen</a:t>
                </a:r>
              </a:p>
              <a:p>
                <a:pPr marL="342900" indent="-342900">
                  <a:buAutoNum type="arabicParenR"/>
                </a:pPr>
                <a:r>
                  <a:rPr lang="de-DE" sz="1600" dirty="0"/>
                  <a:t>P und P‘ verbinden -&gt; Kreismittelpunkt</a:t>
                </a:r>
              </a:p>
              <a:p>
                <a:pPr marL="342900" indent="-342900">
                  <a:buAutoNum type="arabicParenR"/>
                </a:pPr>
                <a:endParaRPr lang="de-DE" sz="16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640" y="5260943"/>
                <a:ext cx="4478305" cy="1096647"/>
              </a:xfrm>
              <a:prstGeom prst="rect">
                <a:avLst/>
              </a:prstGeom>
              <a:blipFill rotWithShape="1">
                <a:blip r:embed="rId3"/>
                <a:stretch>
                  <a:fillRect l="-680" t="-1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4577098" y="5275951"/>
                <a:ext cx="4387390" cy="85209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de-DE" sz="1600" dirty="0"/>
                  <a:t>4) Strecke MP ergibt Kreisradius</a:t>
                </a:r>
              </a:p>
              <a:p>
                <a:r>
                  <a:rPr lang="de-DE" sz="1600" dirty="0">
                    <a:solidFill>
                      <a:schemeClr val="accent1"/>
                    </a:solidFill>
                  </a:rPr>
                  <a:t>5) Schnittpunkte mit Abszisse ergibt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sz="1600" i="1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1600" i="1">
                            <a:solidFill>
                              <a:schemeClr val="accent1"/>
                            </a:solidFill>
                            <a:latin typeface="Cambria Math"/>
                            <a:ea typeface="Cambria Math"/>
                          </a:rPr>
                          <m:t>𝜎</m:t>
                        </m:r>
                      </m:e>
                      <m:sub>
                        <m:r>
                          <a:rPr lang="de-DE" sz="1600" b="0" i="1" smtClean="0">
                            <a:solidFill>
                              <a:schemeClr val="accent1"/>
                            </a:solidFill>
                            <a:latin typeface="Cambria Math"/>
                            <a:ea typeface="Cambria Math"/>
                          </a:rPr>
                          <m:t>1</m:t>
                        </m:r>
                      </m:sub>
                    </m:sSub>
                  </m:oMath>
                </a14:m>
                <a:r>
                  <a:rPr lang="de-DE" sz="1600" dirty="0">
                    <a:solidFill>
                      <a:schemeClr val="accent1"/>
                    </a:solidFill>
                  </a:rPr>
                  <a:t> und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sz="1600" i="1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1600" i="1">
                            <a:solidFill>
                              <a:schemeClr val="accent1"/>
                            </a:solidFill>
                            <a:latin typeface="Cambria Math"/>
                            <a:ea typeface="Cambria Math"/>
                          </a:rPr>
                          <m:t>𝜎</m:t>
                        </m:r>
                      </m:e>
                      <m:sub>
                        <m:r>
                          <a:rPr lang="de-DE" sz="1600" b="0" i="1" smtClean="0">
                            <a:solidFill>
                              <a:schemeClr val="accent1"/>
                            </a:solidFill>
                            <a:latin typeface="Cambria Math"/>
                            <a:ea typeface="Cambria Math"/>
                          </a:rPr>
                          <m:t>2</m:t>
                        </m:r>
                      </m:sub>
                    </m:sSub>
                  </m:oMath>
                </a14:m>
                <a:endParaRPr lang="de-DE" sz="1600" dirty="0">
                  <a:solidFill>
                    <a:schemeClr val="accent1"/>
                  </a:solidFill>
                </a:endParaRPr>
              </a:p>
              <a:p>
                <a:r>
                  <a:rPr lang="de-DE" sz="1600" dirty="0">
                    <a:solidFill>
                      <a:schemeClr val="accent1"/>
                    </a:solidFill>
                  </a:rPr>
                  <a:t>6) </a:t>
                </a:r>
                <a14:m>
                  <m:oMath xmlns:m="http://schemas.openxmlformats.org/officeDocument/2006/math">
                    <m:r>
                      <a:rPr lang="de-DE" sz="1600" b="0" i="1" smtClean="0">
                        <a:solidFill>
                          <a:schemeClr val="accent1"/>
                        </a:solidFill>
                        <a:latin typeface="Cambria Math"/>
                      </a:rPr>
                      <m:t>2</m:t>
                    </m:r>
                    <m:sSup>
                      <m:sSupPr>
                        <m:ctrlPr>
                          <a:rPr lang="de-DE" sz="1600" b="0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sSub>
                          <m:sSubPr>
                            <m:ctrlPr>
                              <a:rPr lang="de-DE" sz="1600" i="1" smtClean="0">
                                <a:solidFill>
                                  <a:schemeClr val="accent1"/>
                                </a:solidFill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sSubPr>
                          <m:e>
                            <m:r>
                              <a:rPr lang="de-DE" sz="1600" i="1">
                                <a:solidFill>
                                  <a:schemeClr val="accent1"/>
                                </a:solidFill>
                                <a:latin typeface="Cambria Math"/>
                                <a:ea typeface="Cambria Math"/>
                              </a:rPr>
                              <m:t>𝜑</m:t>
                            </m:r>
                          </m:e>
                          <m:sub>
                            <m:r>
                              <a:rPr lang="de-DE" sz="1600" b="0" i="1" smtClean="0">
                                <a:solidFill>
                                  <a:schemeClr val="accent1"/>
                                </a:solidFill>
                                <a:latin typeface="Cambria Math"/>
                                <a:ea typeface="Cambria Math"/>
                              </a:rPr>
                              <m:t>𝑎</m:t>
                            </m:r>
                          </m:sub>
                        </m:sSub>
                      </m:e>
                      <m:sup>
                        <m:r>
                          <a:rPr lang="de-DE" sz="1600" b="0" i="1" smtClean="0">
                            <a:solidFill>
                              <a:schemeClr val="accent1"/>
                            </a:solidFill>
                            <a:latin typeface="Cambria Math"/>
                          </a:rPr>
                          <m:t>∗</m:t>
                        </m:r>
                      </m:sup>
                    </m:sSup>
                  </m:oMath>
                </a14:m>
                <a:r>
                  <a:rPr lang="de-DE" sz="1600" dirty="0">
                    <a:solidFill>
                      <a:schemeClr val="accent1"/>
                    </a:solidFill>
                  </a:rPr>
                  <a:t> und </a:t>
                </a:r>
                <a14:m>
                  <m:oMath xmlns:m="http://schemas.openxmlformats.org/officeDocument/2006/math">
                    <m:r>
                      <a:rPr lang="de-DE" sz="1600" i="1">
                        <a:solidFill>
                          <a:schemeClr val="accent1"/>
                        </a:solidFill>
                        <a:latin typeface="Cambria Math"/>
                      </a:rPr>
                      <m:t>2</m:t>
                    </m:r>
                    <m:sSup>
                      <m:sSupPr>
                        <m:ctrlPr>
                          <a:rPr lang="de-DE" sz="1600" i="1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sSub>
                          <m:sSubPr>
                            <m:ctrlPr>
                              <a:rPr lang="de-DE" sz="1600" i="1">
                                <a:solidFill>
                                  <a:schemeClr val="accent1"/>
                                </a:solidFill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sSubPr>
                          <m:e>
                            <m:r>
                              <a:rPr lang="de-DE" sz="1600" i="1">
                                <a:solidFill>
                                  <a:schemeClr val="accent1"/>
                                </a:solidFill>
                                <a:latin typeface="Cambria Math"/>
                                <a:ea typeface="Cambria Math"/>
                              </a:rPr>
                              <m:t>𝜑</m:t>
                            </m:r>
                          </m:e>
                          <m:sub>
                            <m:r>
                              <a:rPr lang="de-DE" sz="1600" b="0" i="1" smtClean="0">
                                <a:solidFill>
                                  <a:schemeClr val="accent1"/>
                                </a:solidFill>
                                <a:latin typeface="Cambria Math"/>
                                <a:ea typeface="Cambria Math"/>
                              </a:rPr>
                              <m:t>𝑏</m:t>
                            </m:r>
                          </m:sub>
                        </m:sSub>
                      </m:e>
                      <m:sup>
                        <m:r>
                          <a:rPr lang="de-DE" sz="1600" i="1">
                            <a:solidFill>
                              <a:schemeClr val="accent1"/>
                            </a:solidFill>
                            <a:latin typeface="Cambria Math"/>
                          </a:rPr>
                          <m:t>∗</m:t>
                        </m:r>
                      </m:sup>
                    </m:sSup>
                    <m:r>
                      <a:rPr lang="de-DE" sz="1600" i="1">
                        <a:solidFill>
                          <a:schemeClr val="accent1"/>
                        </a:solidFill>
                        <a:latin typeface="Cambria Math"/>
                      </a:rPr>
                      <m:t> </m:t>
                    </m:r>
                  </m:oMath>
                </a14:m>
                <a:r>
                  <a:rPr lang="de-DE" sz="1600" dirty="0">
                    <a:solidFill>
                      <a:schemeClr val="accent1"/>
                    </a:solidFill>
                  </a:rPr>
                  <a:t> kann abgelesen werden </a:t>
                </a: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98" y="5275951"/>
                <a:ext cx="4387390" cy="852093"/>
              </a:xfrm>
              <a:prstGeom prst="rect">
                <a:avLst/>
              </a:prstGeom>
              <a:blipFill rotWithShape="1">
                <a:blip r:embed="rId4"/>
                <a:stretch>
                  <a:fillRect l="-833" t="-2143" b="-571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26" name="Picture 2" descr="C:\Users\Elias\Desktop\Unbenannt-4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6836" y="180290"/>
            <a:ext cx="6478588" cy="4673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3203848" y="-31576"/>
                <a:ext cx="504056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1" i="1" smtClean="0">
                          <a:latin typeface="Cambria Math"/>
                          <a:ea typeface="Cambria Math"/>
                        </a:rPr>
                        <m:t>𝝉</m:t>
                      </m:r>
                    </m:oMath>
                  </m:oMathPara>
                </a14:m>
                <a:endParaRPr lang="en-US" b="1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03848" y="-31576"/>
                <a:ext cx="504056" cy="400110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7341324" y="2450151"/>
                <a:ext cx="577761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1" i="1" smtClean="0">
                          <a:latin typeface="Cambria Math"/>
                          <a:ea typeface="Cambria Math"/>
                        </a:rPr>
                        <m:t>𝝈</m:t>
                      </m:r>
                    </m:oMath>
                  </m:oMathPara>
                </a14:m>
                <a:endParaRPr lang="en-US" sz="2000" b="1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41324" y="2450151"/>
                <a:ext cx="577761" cy="400110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Oval 21"/>
          <p:cNvSpPr>
            <a:spLocks noChangeAspect="1"/>
          </p:cNvSpPr>
          <p:nvPr/>
        </p:nvSpPr>
        <p:spPr>
          <a:xfrm>
            <a:off x="2283793" y="454585"/>
            <a:ext cx="4071600" cy="4071600"/>
          </a:xfrm>
          <a:prstGeom prst="ellipse">
            <a:avLst/>
          </a:prstGeom>
          <a:noFill/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Oval 24"/>
          <p:cNvSpPr/>
          <p:nvPr/>
        </p:nvSpPr>
        <p:spPr>
          <a:xfrm>
            <a:off x="2794308" y="3847748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Oval 35"/>
          <p:cNvSpPr/>
          <p:nvPr/>
        </p:nvSpPr>
        <p:spPr>
          <a:xfrm>
            <a:off x="5674668" y="975008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5674668" y="674618"/>
                <a:ext cx="1564623" cy="35798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de-DE" sz="1600" dirty="0"/>
                  <a:t>P‘(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1600" i="1">
                            <a:latin typeface="Cambria Math"/>
                            <a:ea typeface="Cambria Math"/>
                          </a:rPr>
                          <m:t>𝜎</m:t>
                        </m:r>
                      </m:e>
                      <m:sub>
                        <m:r>
                          <a:rPr lang="de-DE" sz="1600" i="1">
                            <a:latin typeface="Cambria Math"/>
                          </a:rPr>
                          <m:t>𝑦</m:t>
                        </m:r>
                      </m:sub>
                    </m:sSub>
                    <m:r>
                      <a:rPr lang="de-DE" sz="1600" i="1">
                        <a:latin typeface="Cambria Math"/>
                      </a:rPr>
                      <m:t>,</m:t>
                    </m:r>
                    <m:sSub>
                      <m:sSubPr>
                        <m:ctrlPr>
                          <a:rPr lang="de-DE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1600" i="1">
                            <a:latin typeface="Cambria Math"/>
                          </a:rPr>
                          <m:t>−</m:t>
                        </m:r>
                        <m:r>
                          <a:rPr lang="de-DE" sz="1600" i="1">
                            <a:latin typeface="Cambria Math"/>
                            <a:ea typeface="Cambria Math"/>
                          </a:rPr>
                          <m:t>𝜏</m:t>
                        </m:r>
                      </m:e>
                      <m:sub>
                        <m:r>
                          <a:rPr lang="de-DE" sz="1600" i="1">
                            <a:latin typeface="Cambria Math"/>
                          </a:rPr>
                          <m:t>𝑥𝑦</m:t>
                        </m:r>
                      </m:sub>
                    </m:sSub>
                  </m:oMath>
                </a14:m>
                <a:r>
                  <a:rPr lang="de-DE" sz="1600" dirty="0"/>
                  <a:t>)</a:t>
                </a:r>
                <a:endParaRPr lang="en-US" sz="1600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74668" y="674618"/>
                <a:ext cx="1564623" cy="357983"/>
              </a:xfrm>
              <a:prstGeom prst="rect">
                <a:avLst/>
              </a:prstGeom>
              <a:blipFill rotWithShape="1">
                <a:blip r:embed="rId8"/>
                <a:stretch>
                  <a:fillRect l="-2335" t="-3448" b="-1896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5" name="Straight Connector 34"/>
          <p:cNvCxnSpPr>
            <a:endCxn id="36" idx="7"/>
          </p:cNvCxnSpPr>
          <p:nvPr/>
        </p:nvCxnSpPr>
        <p:spPr>
          <a:xfrm flipV="1">
            <a:off x="2875085" y="996099"/>
            <a:ext cx="2922508" cy="2934064"/>
          </a:xfrm>
          <a:prstGeom prst="line">
            <a:avLst/>
          </a:prstGeom>
          <a:ln w="15875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/>
          <p:cNvSpPr txBox="1"/>
          <p:nvPr/>
        </p:nvSpPr>
        <p:spPr>
          <a:xfrm>
            <a:off x="4067606" y="2178666"/>
            <a:ext cx="64297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b="1" dirty="0"/>
              <a:t>M</a:t>
            </a:r>
            <a:endParaRPr lang="en-US" b="1" dirty="0"/>
          </a:p>
        </p:txBody>
      </p:sp>
      <p:cxnSp>
        <p:nvCxnSpPr>
          <p:cNvPr id="43" name="Straight Connector 42"/>
          <p:cNvCxnSpPr/>
          <p:nvPr/>
        </p:nvCxnSpPr>
        <p:spPr>
          <a:xfrm flipV="1">
            <a:off x="2866316" y="2347943"/>
            <a:ext cx="0" cy="1499804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 flipV="1">
            <a:off x="5749142" y="1047016"/>
            <a:ext cx="0" cy="1499804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>
            <a:off x="2883694" y="3915080"/>
            <a:ext cx="824210" cy="0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>
          <a:xfrm>
            <a:off x="3491880" y="1027814"/>
            <a:ext cx="2254796" cy="2338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3" name="Rectangle 52"/>
              <p:cNvSpPr/>
              <p:nvPr/>
            </p:nvSpPr>
            <p:spPr>
              <a:xfrm>
                <a:off x="2435718" y="2102347"/>
                <a:ext cx="1005212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DE" sz="14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1400" b="1" i="1">
                              <a:latin typeface="Cambria Math"/>
                              <a:ea typeface="Cambria Math"/>
                            </a:rPr>
                            <m:t>𝝈</m:t>
                          </m:r>
                        </m:e>
                        <m:sub>
                          <m:r>
                            <a:rPr lang="de-DE" sz="1400" b="1" i="1">
                              <a:latin typeface="Cambria Math"/>
                            </a:rPr>
                            <m:t>𝒙</m:t>
                          </m:r>
                        </m:sub>
                      </m:sSub>
                      <m:r>
                        <a:rPr lang="de-DE" sz="1400" b="1" i="1" smtClean="0">
                          <a:latin typeface="Cambria Math"/>
                        </a:rPr>
                        <m:t>=−</m:t>
                      </m:r>
                      <m:r>
                        <a:rPr lang="de-DE" sz="1400" b="1" i="1" smtClean="0">
                          <a:latin typeface="Cambria Math"/>
                        </a:rPr>
                        <m:t>𝟏𝟎</m:t>
                      </m:r>
                    </m:oMath>
                  </m:oMathPara>
                </a14:m>
                <a:endParaRPr lang="en-US" sz="1600" b="1" dirty="0"/>
              </a:p>
            </p:txBody>
          </p:sp>
        </mc:Choice>
        <mc:Fallback xmlns="">
          <p:sp>
            <p:nvSpPr>
              <p:cNvPr id="53" name="Rectangle 5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35718" y="2102347"/>
                <a:ext cx="1005212" cy="307777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6" name="Rectangle 55"/>
              <p:cNvSpPr/>
              <p:nvPr/>
            </p:nvSpPr>
            <p:spPr>
              <a:xfrm>
                <a:off x="5312260" y="2486443"/>
                <a:ext cx="873764" cy="32752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DE" sz="14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1400" b="1" i="1">
                              <a:latin typeface="Cambria Math"/>
                              <a:ea typeface="Cambria Math"/>
                            </a:rPr>
                            <m:t>𝝈</m:t>
                          </m:r>
                        </m:e>
                        <m:sub>
                          <m:r>
                            <a:rPr lang="de-DE" sz="1400" b="1" i="1" smtClean="0">
                              <a:latin typeface="Cambria Math"/>
                              <a:ea typeface="Cambria Math"/>
                            </a:rPr>
                            <m:t>𝒚</m:t>
                          </m:r>
                        </m:sub>
                      </m:sSub>
                      <m:r>
                        <a:rPr lang="de-DE" sz="1400" b="1" i="1" smtClean="0">
                          <a:latin typeface="Cambria Math"/>
                        </a:rPr>
                        <m:t>=</m:t>
                      </m:r>
                      <m:r>
                        <a:rPr lang="de-DE" sz="1400" b="1" i="1" smtClean="0">
                          <a:latin typeface="Cambria Math"/>
                        </a:rPr>
                        <m:t>𝟑𝟎</m:t>
                      </m:r>
                    </m:oMath>
                  </m:oMathPara>
                </a14:m>
                <a:endParaRPr lang="en-US" sz="1600" b="1" dirty="0"/>
              </a:p>
            </p:txBody>
          </p:sp>
        </mc:Choice>
        <mc:Fallback xmlns="">
          <p:sp>
            <p:nvSpPr>
              <p:cNvPr id="56" name="Rectangle 5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12260" y="2486443"/>
                <a:ext cx="873764" cy="327526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Rectangle 53"/>
              <p:cNvSpPr/>
              <p:nvPr/>
            </p:nvSpPr>
            <p:spPr>
              <a:xfrm>
                <a:off x="3649264" y="3758858"/>
                <a:ext cx="1061316" cy="32752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DE" sz="14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1400" b="1" i="1">
                              <a:latin typeface="Cambria Math"/>
                              <a:ea typeface="Cambria Math"/>
                            </a:rPr>
                            <m:t>𝝉</m:t>
                          </m:r>
                        </m:e>
                        <m:sub>
                          <m:r>
                            <a:rPr lang="de-DE" sz="1400" b="1" i="1">
                              <a:latin typeface="Cambria Math"/>
                            </a:rPr>
                            <m:t>𝒙𝒚</m:t>
                          </m:r>
                        </m:sub>
                      </m:sSub>
                      <m:r>
                        <a:rPr lang="de-DE" sz="1400" b="1" i="1" smtClean="0">
                          <a:latin typeface="Cambria Math"/>
                        </a:rPr>
                        <m:t>=−</m:t>
                      </m:r>
                      <m:r>
                        <a:rPr lang="de-DE" sz="1400" b="1" i="1" smtClean="0">
                          <a:latin typeface="Cambria Math"/>
                        </a:rPr>
                        <m:t>𝟐𝟎</m:t>
                      </m:r>
                    </m:oMath>
                  </m:oMathPara>
                </a14:m>
                <a:endParaRPr lang="en-US" sz="1400" b="1" dirty="0"/>
              </a:p>
            </p:txBody>
          </p:sp>
        </mc:Choice>
        <mc:Fallback xmlns="">
          <p:sp>
            <p:nvSpPr>
              <p:cNvPr id="54" name="Rectangle 5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49264" y="3758858"/>
                <a:ext cx="1061316" cy="327526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8" name="Rectangle 57"/>
              <p:cNvSpPr/>
              <p:nvPr/>
            </p:nvSpPr>
            <p:spPr>
              <a:xfrm>
                <a:off x="2938324" y="777869"/>
                <a:ext cx="658449" cy="54296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r"/>
                <a:r>
                  <a:rPr lang="de-DE" sz="1400" b="1" dirty="0"/>
                  <a:t>-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sz="1400" b="1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1400" b="1" i="1">
                            <a:latin typeface="Cambria Math"/>
                            <a:ea typeface="Cambria Math"/>
                          </a:rPr>
                          <m:t>𝝉</m:t>
                        </m:r>
                      </m:e>
                      <m:sub>
                        <m:r>
                          <a:rPr lang="de-DE" sz="1400" b="1" i="1">
                            <a:latin typeface="Cambria Math"/>
                          </a:rPr>
                          <m:t>𝒙𝒚</m:t>
                        </m:r>
                      </m:sub>
                    </m:sSub>
                  </m:oMath>
                </a14:m>
                <a:endParaRPr lang="de-DE" sz="1400" b="1" i="1" dirty="0">
                  <a:latin typeface="Cambria Math"/>
                </a:endParaRPr>
              </a:p>
              <a:p>
                <a:pPr algn="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1400" b="1" i="1" smtClean="0">
                          <a:latin typeface="Cambria Math"/>
                        </a:rPr>
                        <m:t>=</m:t>
                      </m:r>
                      <m:r>
                        <a:rPr lang="de-DE" sz="1400" b="1" i="1" smtClean="0">
                          <a:latin typeface="Cambria Math"/>
                        </a:rPr>
                        <m:t>𝟐𝟎</m:t>
                      </m:r>
                    </m:oMath>
                  </m:oMathPara>
                </a14:m>
                <a:endParaRPr lang="en-US" sz="1400" b="1" dirty="0"/>
              </a:p>
            </p:txBody>
          </p:sp>
        </mc:Choice>
        <mc:Fallback xmlns="">
          <p:sp>
            <p:nvSpPr>
              <p:cNvPr id="58" name="Rectangle 5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38324" y="777869"/>
                <a:ext cx="658449" cy="542969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9" name="Oval 58"/>
          <p:cNvSpPr/>
          <p:nvPr/>
        </p:nvSpPr>
        <p:spPr>
          <a:xfrm>
            <a:off x="4278454" y="2448648"/>
            <a:ext cx="72000" cy="72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Oval 54"/>
          <p:cNvSpPr/>
          <p:nvPr/>
        </p:nvSpPr>
        <p:spPr>
          <a:xfrm>
            <a:off x="2220144" y="2421606"/>
            <a:ext cx="144016" cy="130722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Oval 60"/>
          <p:cNvSpPr/>
          <p:nvPr/>
        </p:nvSpPr>
        <p:spPr>
          <a:xfrm>
            <a:off x="6283385" y="2416098"/>
            <a:ext cx="144016" cy="130722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7" name="Rectangle 56"/>
              <p:cNvSpPr/>
              <p:nvPr/>
            </p:nvSpPr>
            <p:spPr>
              <a:xfrm>
                <a:off x="1491804" y="2427493"/>
                <a:ext cx="981359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righ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DE" sz="1600" b="1" i="1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1600" b="1" i="1">
                              <a:solidFill>
                                <a:schemeClr val="accent1"/>
                              </a:solidFill>
                              <a:latin typeface="Cambria Math"/>
                              <a:ea typeface="Cambria Math"/>
                            </a:rPr>
                            <m:t>𝝈</m:t>
                          </m:r>
                        </m:e>
                        <m:sub>
                          <m:r>
                            <a:rPr lang="de-DE" sz="1600" b="1" i="1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  <m:t>𝟐</m:t>
                          </m:r>
                        </m:sub>
                      </m:sSub>
                    </m:oMath>
                  </m:oMathPara>
                </a14:m>
                <a:endParaRPr lang="en-US" sz="1600" b="1" dirty="0">
                  <a:solidFill>
                    <a:schemeClr val="accent1"/>
                  </a:solidFill>
                </a:endParaRPr>
              </a:p>
              <a:p>
                <a:r>
                  <a:rPr lang="en-US" sz="1600" b="1" dirty="0">
                    <a:solidFill>
                      <a:schemeClr val="accent1"/>
                    </a:solidFill>
                  </a:rPr>
                  <a:t>=</a:t>
                </a:r>
                <a:r>
                  <a:rPr lang="de-DE" sz="1600" b="1" dirty="0">
                    <a:solidFill>
                      <a:schemeClr val="accent1"/>
                    </a:solidFill>
                  </a:rPr>
                  <a:t>-18,28</a:t>
                </a:r>
                <a:endParaRPr lang="en-US" sz="1600" b="1" dirty="0">
                  <a:solidFill>
                    <a:schemeClr val="accent1"/>
                  </a:solidFill>
                </a:endParaRPr>
              </a:p>
            </p:txBody>
          </p:sp>
        </mc:Choice>
        <mc:Fallback xmlns="">
          <p:sp>
            <p:nvSpPr>
              <p:cNvPr id="57" name="Rectangle 5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91804" y="2427493"/>
                <a:ext cx="981359" cy="584775"/>
              </a:xfrm>
              <a:prstGeom prst="rect">
                <a:avLst/>
              </a:prstGeom>
              <a:blipFill rotWithShape="0">
                <a:blip r:embed="rId13"/>
                <a:stretch>
                  <a:fillRect l="-3727" b="-12500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3" name="Rectangle 62"/>
              <p:cNvSpPr/>
              <p:nvPr/>
            </p:nvSpPr>
            <p:spPr>
              <a:xfrm>
                <a:off x="6369209" y="2422742"/>
                <a:ext cx="1031564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de-DE" sz="1600" b="1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1600" b="1" i="1">
                            <a:solidFill>
                              <a:schemeClr val="accent1"/>
                            </a:solidFill>
                            <a:latin typeface="Cambria Math"/>
                            <a:ea typeface="Cambria Math"/>
                          </a:rPr>
                          <m:t>𝝈</m:t>
                        </m:r>
                      </m:e>
                      <m:sub>
                        <m:r>
                          <a:rPr lang="de-DE" sz="1600" b="1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  <a:ea typeface="Cambria Math"/>
                          </a:rPr>
                          <m:t>𝟏</m:t>
                        </m:r>
                      </m:sub>
                    </m:sSub>
                  </m:oMath>
                </a14:m>
                <a:r>
                  <a:rPr lang="en-US" sz="1600" b="1" dirty="0">
                    <a:solidFill>
                      <a:schemeClr val="accent1"/>
                    </a:solidFill>
                  </a:rPr>
                  <a:t>= 38,28</a:t>
                </a:r>
              </a:p>
            </p:txBody>
          </p:sp>
        </mc:Choice>
        <mc:Fallback xmlns="">
          <p:sp>
            <p:nvSpPr>
              <p:cNvPr id="63" name="Rectangle 6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69209" y="2422742"/>
                <a:ext cx="1031564" cy="338554"/>
              </a:xfrm>
              <a:prstGeom prst="rect">
                <a:avLst/>
              </a:prstGeom>
              <a:blipFill rotWithShape="0">
                <a:blip r:embed="rId14"/>
                <a:stretch>
                  <a:fillRect t="-5357" r="-2367" b="-21429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0" name="Arc 59"/>
          <p:cNvSpPr/>
          <p:nvPr/>
        </p:nvSpPr>
        <p:spPr>
          <a:xfrm rot="11557191">
            <a:off x="3316905" y="2093345"/>
            <a:ext cx="1008450" cy="997348"/>
          </a:xfrm>
          <a:prstGeom prst="arc">
            <a:avLst/>
          </a:prstGeom>
          <a:ln w="12700">
            <a:headEnd type="non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24" name="Rectangle 1023"/>
              <p:cNvSpPr/>
              <p:nvPr/>
            </p:nvSpPr>
            <p:spPr>
              <a:xfrm>
                <a:off x="3455876" y="2495846"/>
                <a:ext cx="627543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1400" b="1" i="1">
                          <a:solidFill>
                            <a:schemeClr val="accent1"/>
                          </a:solidFill>
                          <a:latin typeface="Cambria Math"/>
                        </a:rPr>
                        <m:t>𝟐</m:t>
                      </m:r>
                      <m:sSup>
                        <m:sSupPr>
                          <m:ctrlPr>
                            <a:rPr lang="de-DE" sz="1400" b="1" i="1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sSub>
                            <m:sSubPr>
                              <m:ctrlPr>
                                <a:rPr lang="de-DE" sz="1400" b="1" i="1">
                                  <a:solidFill>
                                    <a:schemeClr val="accent1"/>
                                  </a:solidFill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de-DE" sz="1400" b="1" i="1">
                                  <a:solidFill>
                                    <a:schemeClr val="accent1"/>
                                  </a:solidFill>
                                  <a:latin typeface="Cambria Math"/>
                                  <a:ea typeface="Cambria Math"/>
                                </a:rPr>
                                <m:t>𝝋</m:t>
                              </m:r>
                            </m:e>
                            <m:sub>
                              <m:r>
                                <a:rPr lang="de-DE" sz="1400" b="1" i="1">
                                  <a:solidFill>
                                    <a:schemeClr val="accent1"/>
                                  </a:solidFill>
                                  <a:latin typeface="Cambria Math"/>
                                  <a:ea typeface="Cambria Math"/>
                                </a:rPr>
                                <m:t>𝒂</m:t>
                              </m:r>
                            </m:sub>
                          </m:sSub>
                        </m:e>
                        <m:sup>
                          <m:r>
                            <a:rPr lang="de-DE" sz="1400" b="1" i="1">
                              <a:solidFill>
                                <a:schemeClr val="accent1"/>
                              </a:solidFill>
                              <a:latin typeface="Cambria Math"/>
                            </a:rPr>
                            <m:t>∗</m:t>
                          </m:r>
                        </m:sup>
                      </m:sSup>
                    </m:oMath>
                  </m:oMathPara>
                </a14:m>
                <a:endParaRPr lang="en-US" sz="1400" b="1" dirty="0"/>
              </a:p>
            </p:txBody>
          </p:sp>
        </mc:Choice>
        <mc:Fallback xmlns="">
          <p:sp>
            <p:nvSpPr>
              <p:cNvPr id="1024" name="Rectangle 102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55876" y="2495846"/>
                <a:ext cx="627543" cy="307777"/>
              </a:xfrm>
              <a:prstGeom prst="rect">
                <a:avLst/>
              </a:prstGeom>
              <a:blipFill rotWithShape="1"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30" name="Arc 1029"/>
          <p:cNvSpPr/>
          <p:nvPr/>
        </p:nvSpPr>
        <p:spPr>
          <a:xfrm>
            <a:off x="3769647" y="1923131"/>
            <a:ext cx="1080000" cy="1080000"/>
          </a:xfrm>
          <a:prstGeom prst="arc">
            <a:avLst>
              <a:gd name="adj1" fmla="val 7892866"/>
              <a:gd name="adj2" fmla="val 0"/>
            </a:avLst>
          </a:prstGeom>
          <a:ln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4" name="Rectangle 73"/>
              <p:cNvSpPr/>
              <p:nvPr/>
            </p:nvSpPr>
            <p:spPr>
              <a:xfrm>
                <a:off x="3991735" y="1951731"/>
                <a:ext cx="627543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1400" b="1" i="1" smtClean="0">
                          <a:solidFill>
                            <a:schemeClr val="accent1"/>
                          </a:solidFill>
                          <a:latin typeface="Cambria Math"/>
                        </a:rPr>
                        <m:t>𝟐</m:t>
                      </m:r>
                      <m:sSup>
                        <m:sSupPr>
                          <m:ctrlPr>
                            <a:rPr lang="de-DE" sz="1400" b="1" i="1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sSub>
                            <m:sSubPr>
                              <m:ctrlPr>
                                <a:rPr lang="de-DE" sz="1400" b="1" i="1">
                                  <a:solidFill>
                                    <a:schemeClr val="accent1"/>
                                  </a:solidFill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de-DE" sz="1400" b="1" i="1">
                                  <a:solidFill>
                                    <a:schemeClr val="accent1"/>
                                  </a:solidFill>
                                  <a:latin typeface="Cambria Math"/>
                                  <a:ea typeface="Cambria Math"/>
                                </a:rPr>
                                <m:t>𝝋</m:t>
                              </m:r>
                            </m:e>
                            <m:sub>
                              <m:r>
                                <a:rPr lang="de-DE" sz="1400" b="1" i="1" smtClean="0">
                                  <a:solidFill>
                                    <a:schemeClr val="accent1"/>
                                  </a:solidFill>
                                  <a:latin typeface="Cambria Math"/>
                                  <a:ea typeface="Cambria Math"/>
                                </a:rPr>
                                <m:t>𝒃</m:t>
                              </m:r>
                            </m:sub>
                          </m:sSub>
                        </m:e>
                        <m:sup>
                          <m:r>
                            <a:rPr lang="de-DE" sz="1400" b="1" i="1">
                              <a:solidFill>
                                <a:schemeClr val="accent1"/>
                              </a:solidFill>
                              <a:latin typeface="Cambria Math"/>
                            </a:rPr>
                            <m:t>∗</m:t>
                          </m:r>
                        </m:sup>
                      </m:sSup>
                    </m:oMath>
                  </m:oMathPara>
                </a14:m>
                <a:endParaRPr lang="en-US" sz="1400" b="1" dirty="0"/>
              </a:p>
            </p:txBody>
          </p:sp>
        </mc:Choice>
        <mc:Fallback xmlns="">
          <p:sp>
            <p:nvSpPr>
              <p:cNvPr id="74" name="Rectangle 7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91735" y="1951731"/>
                <a:ext cx="627543" cy="307777"/>
              </a:xfrm>
              <a:prstGeom prst="rect">
                <a:avLst/>
              </a:prstGeom>
              <a:blipFill rotWithShape="1"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TextBox 1"/>
          <p:cNvSpPr txBox="1"/>
          <p:nvPr/>
        </p:nvSpPr>
        <p:spPr>
          <a:xfrm>
            <a:off x="611560" y="4941168"/>
            <a:ext cx="25922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Hauptspannungen</a:t>
            </a:r>
          </a:p>
        </p:txBody>
      </p:sp>
    </p:spTree>
    <p:extLst>
      <p:ext uri="{BB962C8B-B14F-4D97-AF65-F5344CB8AC3E}">
        <p14:creationId xmlns:p14="http://schemas.microsoft.com/office/powerpoint/2010/main" val="15838057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  <p:bldP spid="22" grpId="0" animBg="1"/>
      <p:bldP spid="25" grpId="0" animBg="1"/>
      <p:bldP spid="36" grpId="0" animBg="1"/>
      <p:bldP spid="31" grpId="0"/>
      <p:bldP spid="41" grpId="0"/>
      <p:bldP spid="53" grpId="0"/>
      <p:bldP spid="56" grpId="0"/>
      <p:bldP spid="54" grpId="0"/>
      <p:bldP spid="58" grpId="0"/>
      <p:bldP spid="59" grpId="0" animBg="1"/>
      <p:bldP spid="55" grpId="0" animBg="1"/>
      <p:bldP spid="61" grpId="0" animBg="1"/>
      <p:bldP spid="57" grpId="0"/>
      <p:bldP spid="63" grpId="0"/>
      <p:bldP spid="60" grpId="0" animBg="1"/>
      <p:bldP spid="1024" grpId="0"/>
      <p:bldP spid="1030" grpId="0" animBg="1"/>
      <p:bldP spid="7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Elias\Desktop\Unbenannt-4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6836" y="180290"/>
            <a:ext cx="6478588" cy="4673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1835696" y="3847747"/>
                <a:ext cx="1152128" cy="35798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de-DE" sz="1600" dirty="0"/>
                  <a:t>P(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1600" i="1">
                            <a:latin typeface="Cambria Math"/>
                            <a:ea typeface="Cambria Math"/>
                          </a:rPr>
                          <m:t>𝜎</m:t>
                        </m:r>
                      </m:e>
                      <m:sub>
                        <m:r>
                          <a:rPr lang="de-DE" sz="1600" i="1">
                            <a:latin typeface="Cambria Math"/>
                          </a:rPr>
                          <m:t>𝑥</m:t>
                        </m:r>
                      </m:sub>
                    </m:sSub>
                    <m:r>
                      <a:rPr lang="de-DE" sz="1600" i="1">
                        <a:latin typeface="Cambria Math"/>
                      </a:rPr>
                      <m:t>,</m:t>
                    </m:r>
                    <m:sSub>
                      <m:sSubPr>
                        <m:ctrlPr>
                          <a:rPr lang="de-DE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1600" i="1">
                            <a:latin typeface="Cambria Math"/>
                            <a:ea typeface="Cambria Math"/>
                          </a:rPr>
                          <m:t>𝜏</m:t>
                        </m:r>
                      </m:e>
                      <m:sub>
                        <m:r>
                          <a:rPr lang="de-DE" sz="1600" i="1">
                            <a:latin typeface="Cambria Math"/>
                          </a:rPr>
                          <m:t>𝑥𝑦</m:t>
                        </m:r>
                      </m:sub>
                    </m:sSub>
                  </m:oMath>
                </a14:m>
                <a:r>
                  <a:rPr lang="de-DE" sz="1600" dirty="0"/>
                  <a:t>)</a:t>
                </a:r>
                <a:endParaRPr lang="en-US" sz="1600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35696" y="3847747"/>
                <a:ext cx="1152128" cy="357983"/>
              </a:xfrm>
              <a:prstGeom prst="rect">
                <a:avLst/>
              </a:prstGeom>
              <a:blipFill rotWithShape="1">
                <a:blip r:embed="rId3"/>
                <a:stretch>
                  <a:fillRect l="-2646" t="-3390" b="-1694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/>
          <p:cNvSpPr txBox="1"/>
          <p:nvPr/>
        </p:nvSpPr>
        <p:spPr>
          <a:xfrm>
            <a:off x="304240" y="4903385"/>
            <a:ext cx="33316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3203848" y="-31576"/>
                <a:ext cx="504056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1" i="1" smtClean="0">
                          <a:latin typeface="Cambria Math"/>
                          <a:ea typeface="Cambria Math"/>
                        </a:rPr>
                        <m:t>𝝉</m:t>
                      </m:r>
                    </m:oMath>
                  </m:oMathPara>
                </a14:m>
                <a:endParaRPr lang="en-US" b="1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03848" y="-31576"/>
                <a:ext cx="504056" cy="400110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7341324" y="2450151"/>
                <a:ext cx="577761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1" i="1" smtClean="0">
                          <a:latin typeface="Cambria Math"/>
                          <a:ea typeface="Cambria Math"/>
                        </a:rPr>
                        <m:t>𝝈</m:t>
                      </m:r>
                    </m:oMath>
                  </m:oMathPara>
                </a14:m>
                <a:endParaRPr lang="en-US" sz="2000" b="1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41324" y="2450151"/>
                <a:ext cx="577761" cy="400110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Oval 21"/>
          <p:cNvSpPr>
            <a:spLocks noChangeAspect="1"/>
          </p:cNvSpPr>
          <p:nvPr/>
        </p:nvSpPr>
        <p:spPr>
          <a:xfrm>
            <a:off x="2283793" y="454585"/>
            <a:ext cx="4071600" cy="4071600"/>
          </a:xfrm>
          <a:prstGeom prst="ellipse">
            <a:avLst/>
          </a:prstGeom>
          <a:noFill/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Oval 24"/>
          <p:cNvSpPr/>
          <p:nvPr/>
        </p:nvSpPr>
        <p:spPr>
          <a:xfrm>
            <a:off x="2794308" y="3847748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Oval 35"/>
          <p:cNvSpPr/>
          <p:nvPr/>
        </p:nvSpPr>
        <p:spPr>
          <a:xfrm>
            <a:off x="5674668" y="975008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5674668" y="674618"/>
                <a:ext cx="1564623" cy="35798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de-DE" sz="1600" dirty="0"/>
                  <a:t>P‘(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1600" i="1">
                            <a:latin typeface="Cambria Math"/>
                            <a:ea typeface="Cambria Math"/>
                          </a:rPr>
                          <m:t>𝜎</m:t>
                        </m:r>
                      </m:e>
                      <m:sub>
                        <m:r>
                          <a:rPr lang="de-DE" sz="1600" i="1">
                            <a:latin typeface="Cambria Math"/>
                          </a:rPr>
                          <m:t>𝑦</m:t>
                        </m:r>
                      </m:sub>
                    </m:sSub>
                    <m:r>
                      <a:rPr lang="de-DE" sz="1600" i="1">
                        <a:latin typeface="Cambria Math"/>
                      </a:rPr>
                      <m:t>,</m:t>
                    </m:r>
                    <m:sSub>
                      <m:sSubPr>
                        <m:ctrlPr>
                          <a:rPr lang="de-DE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1600" i="1">
                            <a:latin typeface="Cambria Math"/>
                          </a:rPr>
                          <m:t>−</m:t>
                        </m:r>
                        <m:r>
                          <a:rPr lang="de-DE" sz="1600" i="1">
                            <a:latin typeface="Cambria Math"/>
                            <a:ea typeface="Cambria Math"/>
                          </a:rPr>
                          <m:t>𝜏</m:t>
                        </m:r>
                      </m:e>
                      <m:sub>
                        <m:r>
                          <a:rPr lang="de-DE" sz="1600" i="1">
                            <a:latin typeface="Cambria Math"/>
                          </a:rPr>
                          <m:t>𝑥𝑦</m:t>
                        </m:r>
                      </m:sub>
                    </m:sSub>
                  </m:oMath>
                </a14:m>
                <a:r>
                  <a:rPr lang="de-DE" sz="1600" dirty="0"/>
                  <a:t>)</a:t>
                </a:r>
                <a:endParaRPr lang="en-US" sz="1600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74668" y="674618"/>
                <a:ext cx="1564623" cy="357983"/>
              </a:xfrm>
              <a:prstGeom prst="rect">
                <a:avLst/>
              </a:prstGeom>
              <a:blipFill rotWithShape="1">
                <a:blip r:embed="rId6"/>
                <a:stretch>
                  <a:fillRect l="-2335" t="-3448" b="-1896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5" name="Straight Connector 34"/>
          <p:cNvCxnSpPr>
            <a:endCxn id="36" idx="7"/>
          </p:cNvCxnSpPr>
          <p:nvPr/>
        </p:nvCxnSpPr>
        <p:spPr>
          <a:xfrm flipV="1">
            <a:off x="2875085" y="996099"/>
            <a:ext cx="2922508" cy="2934064"/>
          </a:xfrm>
          <a:prstGeom prst="line">
            <a:avLst/>
          </a:prstGeom>
          <a:ln w="15875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/>
          <p:cNvSpPr txBox="1"/>
          <p:nvPr/>
        </p:nvSpPr>
        <p:spPr>
          <a:xfrm>
            <a:off x="4067606" y="2178666"/>
            <a:ext cx="64297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b="1" dirty="0"/>
              <a:t>M</a:t>
            </a:r>
            <a:endParaRPr lang="en-US" b="1" dirty="0"/>
          </a:p>
        </p:txBody>
      </p:sp>
      <p:cxnSp>
        <p:nvCxnSpPr>
          <p:cNvPr id="43" name="Straight Connector 42"/>
          <p:cNvCxnSpPr/>
          <p:nvPr/>
        </p:nvCxnSpPr>
        <p:spPr>
          <a:xfrm flipV="1">
            <a:off x="2866316" y="2347943"/>
            <a:ext cx="0" cy="1499804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 flipV="1">
            <a:off x="5749142" y="1047016"/>
            <a:ext cx="0" cy="1499804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>
            <a:off x="2883694" y="3915080"/>
            <a:ext cx="824210" cy="0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>
          <a:xfrm>
            <a:off x="3491880" y="1030263"/>
            <a:ext cx="2254796" cy="2338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3" name="Rectangle 52"/>
              <p:cNvSpPr/>
              <p:nvPr/>
            </p:nvSpPr>
            <p:spPr>
              <a:xfrm>
                <a:off x="2435718" y="2102347"/>
                <a:ext cx="1005212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DE" sz="14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1400" b="1" i="1">
                              <a:latin typeface="Cambria Math"/>
                              <a:ea typeface="Cambria Math"/>
                            </a:rPr>
                            <m:t>𝝈</m:t>
                          </m:r>
                        </m:e>
                        <m:sub>
                          <m:r>
                            <a:rPr lang="de-DE" sz="1400" b="1" i="1">
                              <a:latin typeface="Cambria Math"/>
                            </a:rPr>
                            <m:t>𝒙</m:t>
                          </m:r>
                        </m:sub>
                      </m:sSub>
                      <m:r>
                        <a:rPr lang="de-DE" sz="1400" b="1" i="1" smtClean="0">
                          <a:latin typeface="Cambria Math"/>
                        </a:rPr>
                        <m:t>=−</m:t>
                      </m:r>
                      <m:r>
                        <a:rPr lang="de-DE" sz="1400" b="1" i="1" smtClean="0">
                          <a:latin typeface="Cambria Math"/>
                        </a:rPr>
                        <m:t>𝟏𝟎</m:t>
                      </m:r>
                    </m:oMath>
                  </m:oMathPara>
                </a14:m>
                <a:endParaRPr lang="en-US" sz="1600" b="1" dirty="0"/>
              </a:p>
            </p:txBody>
          </p:sp>
        </mc:Choice>
        <mc:Fallback xmlns="">
          <p:sp>
            <p:nvSpPr>
              <p:cNvPr id="53" name="Rectangle 5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35718" y="2102347"/>
                <a:ext cx="1005212" cy="307777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6" name="Rectangle 55"/>
              <p:cNvSpPr/>
              <p:nvPr/>
            </p:nvSpPr>
            <p:spPr>
              <a:xfrm>
                <a:off x="5312260" y="2486443"/>
                <a:ext cx="873764" cy="32752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DE" sz="14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1400" b="1" i="1">
                              <a:latin typeface="Cambria Math"/>
                              <a:ea typeface="Cambria Math"/>
                            </a:rPr>
                            <m:t>𝝈</m:t>
                          </m:r>
                        </m:e>
                        <m:sub>
                          <m:r>
                            <a:rPr lang="de-DE" sz="1400" b="1" i="1" smtClean="0">
                              <a:latin typeface="Cambria Math"/>
                              <a:ea typeface="Cambria Math"/>
                            </a:rPr>
                            <m:t>𝒚</m:t>
                          </m:r>
                        </m:sub>
                      </m:sSub>
                      <m:r>
                        <a:rPr lang="de-DE" sz="1400" b="1" i="1" smtClean="0">
                          <a:latin typeface="Cambria Math"/>
                        </a:rPr>
                        <m:t>=</m:t>
                      </m:r>
                      <m:r>
                        <a:rPr lang="de-DE" sz="1400" b="1" i="1" smtClean="0">
                          <a:latin typeface="Cambria Math"/>
                        </a:rPr>
                        <m:t>𝟑𝟎</m:t>
                      </m:r>
                    </m:oMath>
                  </m:oMathPara>
                </a14:m>
                <a:endParaRPr lang="en-US" sz="1600" b="1" dirty="0"/>
              </a:p>
            </p:txBody>
          </p:sp>
        </mc:Choice>
        <mc:Fallback xmlns="">
          <p:sp>
            <p:nvSpPr>
              <p:cNvPr id="56" name="Rectangle 5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12260" y="2486443"/>
                <a:ext cx="873764" cy="327526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Rectangle 53"/>
              <p:cNvSpPr/>
              <p:nvPr/>
            </p:nvSpPr>
            <p:spPr>
              <a:xfrm>
                <a:off x="3649264" y="3758858"/>
                <a:ext cx="1061316" cy="32752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DE" sz="14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1400" b="1" i="1">
                              <a:latin typeface="Cambria Math"/>
                              <a:ea typeface="Cambria Math"/>
                            </a:rPr>
                            <m:t>𝝉</m:t>
                          </m:r>
                        </m:e>
                        <m:sub>
                          <m:r>
                            <a:rPr lang="de-DE" sz="1400" b="1" i="1">
                              <a:latin typeface="Cambria Math"/>
                            </a:rPr>
                            <m:t>𝒙𝒚</m:t>
                          </m:r>
                        </m:sub>
                      </m:sSub>
                      <m:r>
                        <a:rPr lang="de-DE" sz="1400" b="1" i="1" smtClean="0">
                          <a:latin typeface="Cambria Math"/>
                        </a:rPr>
                        <m:t>=−</m:t>
                      </m:r>
                      <m:r>
                        <a:rPr lang="de-DE" sz="1400" b="1" i="1" smtClean="0">
                          <a:latin typeface="Cambria Math"/>
                        </a:rPr>
                        <m:t>𝟐𝟎</m:t>
                      </m:r>
                    </m:oMath>
                  </m:oMathPara>
                </a14:m>
                <a:endParaRPr lang="en-US" sz="1400" b="1" dirty="0"/>
              </a:p>
            </p:txBody>
          </p:sp>
        </mc:Choice>
        <mc:Fallback xmlns="">
          <p:sp>
            <p:nvSpPr>
              <p:cNvPr id="54" name="Rectangle 5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49264" y="3758858"/>
                <a:ext cx="1061316" cy="327526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8" name="Rectangle 57"/>
              <p:cNvSpPr/>
              <p:nvPr/>
            </p:nvSpPr>
            <p:spPr>
              <a:xfrm>
                <a:off x="2938324" y="777869"/>
                <a:ext cx="658449" cy="54296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r"/>
                <a:r>
                  <a:rPr lang="de-DE" sz="1400" b="1" dirty="0"/>
                  <a:t>-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sz="1400" b="1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1400" b="1" i="1">
                            <a:latin typeface="Cambria Math"/>
                            <a:ea typeface="Cambria Math"/>
                          </a:rPr>
                          <m:t>𝝉</m:t>
                        </m:r>
                      </m:e>
                      <m:sub>
                        <m:r>
                          <a:rPr lang="de-DE" sz="1400" b="1" i="1">
                            <a:latin typeface="Cambria Math"/>
                          </a:rPr>
                          <m:t>𝒙𝒚</m:t>
                        </m:r>
                      </m:sub>
                    </m:sSub>
                  </m:oMath>
                </a14:m>
                <a:endParaRPr lang="de-DE" sz="1400" b="1" i="1" dirty="0">
                  <a:latin typeface="Cambria Math"/>
                </a:endParaRPr>
              </a:p>
              <a:p>
                <a:pPr algn="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1400" b="1" i="1" smtClean="0">
                          <a:latin typeface="Cambria Math"/>
                        </a:rPr>
                        <m:t>=</m:t>
                      </m:r>
                      <m:r>
                        <a:rPr lang="de-DE" sz="1400" b="1" i="1" smtClean="0">
                          <a:latin typeface="Cambria Math"/>
                        </a:rPr>
                        <m:t>𝟐𝟎</m:t>
                      </m:r>
                    </m:oMath>
                  </m:oMathPara>
                </a14:m>
                <a:endParaRPr lang="en-US" sz="1400" b="1" dirty="0"/>
              </a:p>
            </p:txBody>
          </p:sp>
        </mc:Choice>
        <mc:Fallback xmlns="">
          <p:sp>
            <p:nvSpPr>
              <p:cNvPr id="58" name="Rectangle 5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38324" y="777869"/>
                <a:ext cx="658449" cy="542969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9" name="Oval 58"/>
          <p:cNvSpPr/>
          <p:nvPr/>
        </p:nvSpPr>
        <p:spPr>
          <a:xfrm>
            <a:off x="4278454" y="2448648"/>
            <a:ext cx="72000" cy="72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467544" y="5260942"/>
                <a:ext cx="4478305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de-DE" sz="1600" dirty="0">
                    <a:solidFill>
                      <a:srgbClr val="C00000"/>
                    </a:solidFill>
                  </a:rPr>
                  <a:t>Winkel </a:t>
                </a:r>
                <a14:m>
                  <m:oMath xmlns:m="http://schemas.openxmlformats.org/officeDocument/2006/math">
                    <m:r>
                      <a:rPr lang="de-DE" sz="1600" b="0" i="1" smtClean="0">
                        <a:solidFill>
                          <a:srgbClr val="C00000"/>
                        </a:solidFill>
                        <a:latin typeface="Cambria Math"/>
                      </a:rPr>
                      <m:t>2</m:t>
                    </m:r>
                    <m:sSubSup>
                      <m:sSubSupPr>
                        <m:ctrlPr>
                          <a:rPr lang="de-DE" sz="1600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de-DE" sz="1600" b="0" i="1" smtClean="0">
                            <a:solidFill>
                              <a:srgbClr val="C00000"/>
                            </a:solidFill>
                            <a:latin typeface="Cambria Math"/>
                            <a:ea typeface="Cambria Math"/>
                          </a:rPr>
                          <m:t>𝜑</m:t>
                        </m:r>
                      </m:e>
                      <m:sub>
                        <m:r>
                          <a:rPr lang="de-DE" sz="1600" b="0" i="1" smtClean="0">
                            <a:solidFill>
                              <a:srgbClr val="C00000"/>
                            </a:solidFill>
                            <a:latin typeface="Cambria Math"/>
                          </a:rPr>
                          <m:t>𝑏</m:t>
                        </m:r>
                      </m:sub>
                      <m:sup/>
                    </m:sSubSup>
                  </m:oMath>
                </a14:m>
                <a:r>
                  <a:rPr lang="de-DE" sz="1600" dirty="0">
                    <a:solidFill>
                      <a:srgbClr val="C00000"/>
                    </a:solidFill>
                  </a:rPr>
                  <a:t>**, sowie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sz="160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1600" i="1" smtClean="0">
                            <a:solidFill>
                              <a:srgbClr val="C00000"/>
                            </a:solidFill>
                            <a:latin typeface="Cambria Math"/>
                            <a:ea typeface="Cambria Math"/>
                          </a:rPr>
                          <m:t>𝜏</m:t>
                        </m:r>
                      </m:e>
                      <m:sub>
                        <m:r>
                          <a:rPr lang="de-DE" sz="1600" b="0" i="1" smtClean="0">
                            <a:solidFill>
                              <a:srgbClr val="C00000"/>
                            </a:solidFill>
                            <a:latin typeface="Cambria Math"/>
                          </a:rPr>
                          <m:t>𝑚𝑎𝑥</m:t>
                        </m:r>
                      </m:sub>
                    </m:sSub>
                  </m:oMath>
                </a14:m>
                <a:r>
                  <a:rPr lang="de-DE" sz="1600" dirty="0">
                    <a:solidFill>
                      <a:srgbClr val="C00000"/>
                    </a:solidFill>
                  </a:rPr>
                  <a:t> kann abgelesen werden</a:t>
                </a:r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544" y="5260942"/>
                <a:ext cx="4478305" cy="338554"/>
              </a:xfrm>
              <a:prstGeom prst="rect">
                <a:avLst/>
              </a:prstGeom>
              <a:blipFill rotWithShape="1">
                <a:blip r:embed="rId11"/>
                <a:stretch>
                  <a:fillRect l="-817" t="-5357" b="-2142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3" name="Straight Connector 32"/>
          <p:cNvCxnSpPr/>
          <p:nvPr/>
        </p:nvCxnSpPr>
        <p:spPr>
          <a:xfrm>
            <a:off x="3440930" y="452247"/>
            <a:ext cx="909524" cy="0"/>
          </a:xfrm>
          <a:prstGeom prst="line">
            <a:avLst/>
          </a:prstGeom>
          <a:ln w="12700">
            <a:solidFill>
              <a:srgbClr val="C0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3453284" y="4540314"/>
            <a:ext cx="909524" cy="0"/>
          </a:xfrm>
          <a:prstGeom prst="line">
            <a:avLst/>
          </a:prstGeom>
          <a:ln w="12700">
            <a:solidFill>
              <a:srgbClr val="C0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2455755" y="267580"/>
                <a:ext cx="1064137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de-DE" sz="14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1400" b="1" i="1">
                            <a:solidFill>
                              <a:srgbClr val="C00000"/>
                            </a:solidFill>
                            <a:latin typeface="Cambria Math"/>
                            <a:ea typeface="Cambria Math"/>
                          </a:rPr>
                          <m:t>𝝉</m:t>
                        </m:r>
                      </m:e>
                      <m:sub>
                        <m:r>
                          <a:rPr lang="de-DE" sz="1400" b="1" i="1">
                            <a:solidFill>
                              <a:srgbClr val="C00000"/>
                            </a:solidFill>
                            <a:latin typeface="Cambria Math"/>
                          </a:rPr>
                          <m:t>𝒎𝒂𝒙</m:t>
                        </m:r>
                      </m:sub>
                    </m:sSub>
                  </m:oMath>
                </a14:m>
                <a:r>
                  <a:rPr lang="en-US" sz="1400" b="1" dirty="0">
                    <a:solidFill>
                      <a:srgbClr val="C00000"/>
                    </a:solidFill>
                  </a:rPr>
                  <a:t>=28,28</a:t>
                </a:r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55755" y="267580"/>
                <a:ext cx="1064137" cy="307777"/>
              </a:xfrm>
              <a:prstGeom prst="rect">
                <a:avLst/>
              </a:prstGeom>
              <a:blipFill rotWithShape="1">
                <a:blip r:embed="rId12"/>
                <a:stretch>
                  <a:fillRect t="-2000" r="-575" b="-2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Rectangle 37"/>
              <p:cNvSpPr/>
              <p:nvPr/>
            </p:nvSpPr>
            <p:spPr>
              <a:xfrm>
                <a:off x="2406255" y="4372296"/>
                <a:ext cx="1118640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de-DE" sz="14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1400" b="1" i="1">
                            <a:solidFill>
                              <a:srgbClr val="C00000"/>
                            </a:solidFill>
                            <a:latin typeface="Cambria Math"/>
                            <a:ea typeface="Cambria Math"/>
                          </a:rPr>
                          <m:t>𝝉</m:t>
                        </m:r>
                      </m:e>
                      <m:sub>
                        <m:r>
                          <a:rPr lang="de-DE" sz="1400" b="1" i="1">
                            <a:solidFill>
                              <a:srgbClr val="C00000"/>
                            </a:solidFill>
                            <a:latin typeface="Cambria Math"/>
                          </a:rPr>
                          <m:t>𝒎𝒂𝒙</m:t>
                        </m:r>
                      </m:sub>
                    </m:sSub>
                  </m:oMath>
                </a14:m>
                <a:r>
                  <a:rPr lang="en-US" sz="1400" b="1" dirty="0">
                    <a:solidFill>
                      <a:srgbClr val="C00000"/>
                    </a:solidFill>
                  </a:rPr>
                  <a:t>=-28,28</a:t>
                </a:r>
              </a:p>
            </p:txBody>
          </p:sp>
        </mc:Choice>
        <mc:Fallback xmlns="">
          <p:sp>
            <p:nvSpPr>
              <p:cNvPr id="38" name="Rectangle 3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06255" y="4372296"/>
                <a:ext cx="1118640" cy="307777"/>
              </a:xfrm>
              <a:prstGeom prst="rect">
                <a:avLst/>
              </a:prstGeom>
              <a:blipFill rotWithShape="1">
                <a:blip r:embed="rId13"/>
                <a:stretch>
                  <a:fillRect t="-1961" r="-546" b="-176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Rectangle 38"/>
              <p:cNvSpPr/>
              <p:nvPr/>
            </p:nvSpPr>
            <p:spPr>
              <a:xfrm>
                <a:off x="3615445" y="1489141"/>
                <a:ext cx="690061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1400" b="1" i="1" smtClean="0">
                          <a:solidFill>
                            <a:srgbClr val="C00000"/>
                          </a:solidFill>
                          <a:latin typeface="Cambria Math"/>
                        </a:rPr>
                        <m:t>𝟐</m:t>
                      </m:r>
                      <m:sSup>
                        <m:sSupPr>
                          <m:ctrlPr>
                            <a:rPr lang="de-DE" sz="1400" b="1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sSub>
                            <m:sSubPr>
                              <m:ctrlPr>
                                <a:rPr lang="de-DE" sz="1400" b="1" i="1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de-DE" sz="1400" b="1" i="1">
                                  <a:solidFill>
                                    <a:srgbClr val="C00000"/>
                                  </a:solidFill>
                                  <a:latin typeface="Cambria Math"/>
                                  <a:ea typeface="Cambria Math"/>
                                </a:rPr>
                                <m:t>𝝋</m:t>
                              </m:r>
                            </m:e>
                            <m:sub>
                              <m:r>
                                <a:rPr lang="de-DE" sz="1400" b="1" i="1">
                                  <a:solidFill>
                                    <a:srgbClr val="C00000"/>
                                  </a:solidFill>
                                  <a:latin typeface="Cambria Math"/>
                                  <a:ea typeface="Cambria Math"/>
                                </a:rPr>
                                <m:t>𝒂</m:t>
                              </m:r>
                            </m:sub>
                          </m:sSub>
                        </m:e>
                        <m:sup>
                          <m:r>
                            <a:rPr lang="de-DE" sz="1400" b="1" i="1">
                              <a:solidFill>
                                <a:srgbClr val="C00000"/>
                              </a:solidFill>
                              <a:latin typeface="Cambria Math"/>
                            </a:rPr>
                            <m:t>∗</m:t>
                          </m:r>
                          <m:r>
                            <a:rPr lang="de-DE" sz="1400" b="1" i="1" smtClean="0">
                              <a:solidFill>
                                <a:srgbClr val="C00000"/>
                              </a:solidFill>
                              <a:latin typeface="Cambria Math"/>
                            </a:rPr>
                            <m:t>∗</m:t>
                          </m:r>
                        </m:sup>
                      </m:sSup>
                    </m:oMath>
                  </m:oMathPara>
                </a14:m>
                <a:endParaRPr lang="en-US" sz="1400" b="1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39" name="Rectangle 3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15445" y="1489141"/>
                <a:ext cx="690061" cy="307777"/>
              </a:xfrm>
              <a:prstGeom prst="rect">
                <a:avLst/>
              </a:prstGeom>
              <a:blipFill rotWithShape="1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0" name="Arc 39"/>
          <p:cNvSpPr/>
          <p:nvPr/>
        </p:nvSpPr>
        <p:spPr>
          <a:xfrm rot="11557191">
            <a:off x="3418561" y="1782458"/>
            <a:ext cx="1253744" cy="1264376"/>
          </a:xfrm>
          <a:prstGeom prst="arc">
            <a:avLst>
              <a:gd name="adj1" fmla="val 16586467"/>
              <a:gd name="adj2" fmla="val 5987768"/>
            </a:avLst>
          </a:prstGeom>
          <a:ln w="12700">
            <a:solidFill>
              <a:srgbClr val="C00000"/>
            </a:solidFill>
            <a:headEnd type="non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2" name="Straight Connector 41"/>
          <p:cNvCxnSpPr/>
          <p:nvPr/>
        </p:nvCxnSpPr>
        <p:spPr>
          <a:xfrm flipH="1" flipV="1">
            <a:off x="4292600" y="260350"/>
            <a:ext cx="3854" cy="4536802"/>
          </a:xfrm>
          <a:prstGeom prst="line">
            <a:avLst/>
          </a:prstGeom>
          <a:ln w="12700">
            <a:solidFill>
              <a:srgbClr val="C0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Oval 45"/>
          <p:cNvSpPr/>
          <p:nvPr/>
        </p:nvSpPr>
        <p:spPr>
          <a:xfrm>
            <a:off x="2220144" y="2421606"/>
            <a:ext cx="144016" cy="130722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Oval 48"/>
          <p:cNvSpPr/>
          <p:nvPr/>
        </p:nvSpPr>
        <p:spPr>
          <a:xfrm>
            <a:off x="6283385" y="2416098"/>
            <a:ext cx="144016" cy="130722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0" name="Rectangle 49"/>
              <p:cNvSpPr/>
              <p:nvPr/>
            </p:nvSpPr>
            <p:spPr>
              <a:xfrm>
                <a:off x="1491804" y="2427493"/>
                <a:ext cx="926857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righ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DE" sz="1600" b="1" i="1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1600" b="1" i="1">
                              <a:solidFill>
                                <a:schemeClr val="accent1"/>
                              </a:solidFill>
                              <a:latin typeface="Cambria Math"/>
                              <a:ea typeface="Cambria Math"/>
                            </a:rPr>
                            <m:t>𝝈</m:t>
                          </m:r>
                        </m:e>
                        <m:sub>
                          <m:r>
                            <a:rPr lang="de-DE" sz="1600" b="1" i="1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  <m:t>𝟐</m:t>
                          </m:r>
                        </m:sub>
                      </m:sSub>
                    </m:oMath>
                  </m:oMathPara>
                </a14:m>
                <a:endParaRPr lang="en-US" sz="1600" b="1" dirty="0">
                  <a:solidFill>
                    <a:schemeClr val="accent1"/>
                  </a:solidFill>
                </a:endParaRPr>
              </a:p>
              <a:p>
                <a:r>
                  <a:rPr lang="en-US" sz="1600" b="1" dirty="0">
                    <a:solidFill>
                      <a:schemeClr val="accent1"/>
                    </a:solidFill>
                  </a:rPr>
                  <a:t>=</a:t>
                </a:r>
                <a:r>
                  <a:rPr lang="de-DE" sz="1600" b="1" dirty="0">
                    <a:solidFill>
                      <a:schemeClr val="accent1"/>
                    </a:solidFill>
                  </a:rPr>
                  <a:t>-18,28</a:t>
                </a:r>
                <a:endParaRPr lang="en-US" sz="1600" b="1" dirty="0">
                  <a:solidFill>
                    <a:schemeClr val="accent1"/>
                  </a:solidFill>
                </a:endParaRPr>
              </a:p>
            </p:txBody>
          </p:sp>
        </mc:Choice>
        <mc:Fallback xmlns="">
          <p:sp>
            <p:nvSpPr>
              <p:cNvPr id="50" name="Rectangle 4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91804" y="2427493"/>
                <a:ext cx="926857" cy="584775"/>
              </a:xfrm>
              <a:prstGeom prst="rect">
                <a:avLst/>
              </a:prstGeom>
              <a:blipFill rotWithShape="0">
                <a:blip r:embed="rId15"/>
                <a:stretch>
                  <a:fillRect l="-3947" b="-12500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Rectangle 51"/>
              <p:cNvSpPr/>
              <p:nvPr/>
            </p:nvSpPr>
            <p:spPr>
              <a:xfrm>
                <a:off x="6369209" y="2422742"/>
                <a:ext cx="1031564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de-DE" sz="1600" b="1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1600" b="1" i="1">
                            <a:solidFill>
                              <a:schemeClr val="accent1"/>
                            </a:solidFill>
                            <a:latin typeface="Cambria Math"/>
                            <a:ea typeface="Cambria Math"/>
                          </a:rPr>
                          <m:t>𝝈</m:t>
                        </m:r>
                      </m:e>
                      <m:sub>
                        <m:r>
                          <a:rPr lang="de-DE" sz="1600" b="1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  <a:ea typeface="Cambria Math"/>
                          </a:rPr>
                          <m:t>𝟏</m:t>
                        </m:r>
                      </m:sub>
                    </m:sSub>
                  </m:oMath>
                </a14:m>
                <a:r>
                  <a:rPr lang="en-US" sz="1600" b="1" dirty="0">
                    <a:solidFill>
                      <a:schemeClr val="accent1"/>
                    </a:solidFill>
                  </a:rPr>
                  <a:t>= 38,28</a:t>
                </a:r>
              </a:p>
            </p:txBody>
          </p:sp>
        </mc:Choice>
        <mc:Fallback xmlns="">
          <p:sp>
            <p:nvSpPr>
              <p:cNvPr id="52" name="Rectangle 5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69209" y="2422742"/>
                <a:ext cx="1031564" cy="338554"/>
              </a:xfrm>
              <a:prstGeom prst="rect">
                <a:avLst/>
              </a:prstGeom>
              <a:blipFill rotWithShape="0">
                <a:blip r:embed="rId16"/>
                <a:stretch>
                  <a:fillRect t="-5357" r="-2367" b="-21429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4" name="Arc 63"/>
          <p:cNvSpPr/>
          <p:nvPr/>
        </p:nvSpPr>
        <p:spPr>
          <a:xfrm rot="11557191">
            <a:off x="3316905" y="2093345"/>
            <a:ext cx="1008450" cy="997348"/>
          </a:xfrm>
          <a:prstGeom prst="arc">
            <a:avLst/>
          </a:prstGeom>
          <a:ln w="12700">
            <a:headEnd type="non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5" name="Rectangle 64"/>
              <p:cNvSpPr/>
              <p:nvPr/>
            </p:nvSpPr>
            <p:spPr>
              <a:xfrm>
                <a:off x="3012717" y="2819596"/>
                <a:ext cx="627543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1400" b="1" i="1">
                          <a:solidFill>
                            <a:schemeClr val="accent1"/>
                          </a:solidFill>
                          <a:latin typeface="Cambria Math"/>
                        </a:rPr>
                        <m:t>𝟐</m:t>
                      </m:r>
                      <m:sSup>
                        <m:sSupPr>
                          <m:ctrlPr>
                            <a:rPr lang="de-DE" sz="1400" b="1" i="1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sSub>
                            <m:sSubPr>
                              <m:ctrlPr>
                                <a:rPr lang="de-DE" sz="1400" b="1" i="1">
                                  <a:solidFill>
                                    <a:schemeClr val="accent1"/>
                                  </a:solidFill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de-DE" sz="1400" b="1" i="1">
                                  <a:solidFill>
                                    <a:schemeClr val="accent1"/>
                                  </a:solidFill>
                                  <a:latin typeface="Cambria Math"/>
                                  <a:ea typeface="Cambria Math"/>
                                </a:rPr>
                                <m:t>𝝋</m:t>
                              </m:r>
                            </m:e>
                            <m:sub>
                              <m:r>
                                <a:rPr lang="de-DE" sz="1400" b="1" i="1">
                                  <a:solidFill>
                                    <a:schemeClr val="accent1"/>
                                  </a:solidFill>
                                  <a:latin typeface="Cambria Math"/>
                                  <a:ea typeface="Cambria Math"/>
                                </a:rPr>
                                <m:t>𝒂</m:t>
                              </m:r>
                            </m:sub>
                          </m:sSub>
                        </m:e>
                        <m:sup>
                          <m:r>
                            <a:rPr lang="de-DE" sz="1400" b="1" i="1">
                              <a:solidFill>
                                <a:schemeClr val="accent1"/>
                              </a:solidFill>
                              <a:latin typeface="Cambria Math"/>
                            </a:rPr>
                            <m:t>∗</m:t>
                          </m:r>
                        </m:sup>
                      </m:sSup>
                    </m:oMath>
                  </m:oMathPara>
                </a14:m>
                <a:endParaRPr lang="en-US" sz="1400" b="1" dirty="0"/>
              </a:p>
            </p:txBody>
          </p:sp>
        </mc:Choice>
        <mc:Fallback xmlns="">
          <p:sp>
            <p:nvSpPr>
              <p:cNvPr id="65" name="Rectangle 6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12717" y="2819596"/>
                <a:ext cx="627543" cy="307777"/>
              </a:xfrm>
              <a:prstGeom prst="rect">
                <a:avLst/>
              </a:prstGeom>
              <a:blipFill rotWithShape="1">
                <a:blip r:embed="rId17"/>
                <a:stretch>
                  <a:fillRect b="-2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6" name="Arc 65"/>
          <p:cNvSpPr/>
          <p:nvPr/>
        </p:nvSpPr>
        <p:spPr>
          <a:xfrm>
            <a:off x="3769647" y="1923131"/>
            <a:ext cx="1080000" cy="1080000"/>
          </a:xfrm>
          <a:prstGeom prst="arc">
            <a:avLst>
              <a:gd name="adj1" fmla="val 7892866"/>
              <a:gd name="adj2" fmla="val 0"/>
            </a:avLst>
          </a:prstGeom>
          <a:ln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7" name="Rectangle 66"/>
              <p:cNvSpPr/>
              <p:nvPr/>
            </p:nvSpPr>
            <p:spPr>
              <a:xfrm>
                <a:off x="3991735" y="1951731"/>
                <a:ext cx="627543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1400" b="1" i="1" smtClean="0">
                          <a:solidFill>
                            <a:schemeClr val="accent1"/>
                          </a:solidFill>
                          <a:latin typeface="Cambria Math"/>
                        </a:rPr>
                        <m:t>𝟐</m:t>
                      </m:r>
                      <m:sSup>
                        <m:sSupPr>
                          <m:ctrlPr>
                            <a:rPr lang="de-DE" sz="1400" b="1" i="1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sSub>
                            <m:sSubPr>
                              <m:ctrlPr>
                                <a:rPr lang="de-DE" sz="1400" b="1" i="1">
                                  <a:solidFill>
                                    <a:schemeClr val="accent1"/>
                                  </a:solidFill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de-DE" sz="1400" b="1" i="1">
                                  <a:solidFill>
                                    <a:schemeClr val="accent1"/>
                                  </a:solidFill>
                                  <a:latin typeface="Cambria Math"/>
                                  <a:ea typeface="Cambria Math"/>
                                </a:rPr>
                                <m:t>𝝋</m:t>
                              </m:r>
                            </m:e>
                            <m:sub>
                              <m:r>
                                <a:rPr lang="de-DE" sz="1400" b="1" i="1" smtClean="0">
                                  <a:solidFill>
                                    <a:schemeClr val="accent1"/>
                                  </a:solidFill>
                                  <a:latin typeface="Cambria Math"/>
                                  <a:ea typeface="Cambria Math"/>
                                </a:rPr>
                                <m:t>𝒃</m:t>
                              </m:r>
                            </m:sub>
                          </m:sSub>
                        </m:e>
                        <m:sup>
                          <m:r>
                            <a:rPr lang="de-DE" sz="1400" b="1" i="1">
                              <a:solidFill>
                                <a:schemeClr val="accent1"/>
                              </a:solidFill>
                              <a:latin typeface="Cambria Math"/>
                            </a:rPr>
                            <m:t>∗</m:t>
                          </m:r>
                        </m:sup>
                      </m:sSup>
                    </m:oMath>
                  </m:oMathPara>
                </a14:m>
                <a:endParaRPr lang="en-US" sz="1400" b="1" dirty="0"/>
              </a:p>
            </p:txBody>
          </p:sp>
        </mc:Choice>
        <mc:Fallback xmlns="">
          <p:sp>
            <p:nvSpPr>
              <p:cNvPr id="67" name="Rectangle 6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91735" y="1951731"/>
                <a:ext cx="627543" cy="307777"/>
              </a:xfrm>
              <a:prstGeom prst="rect">
                <a:avLst/>
              </a:prstGeom>
              <a:blipFill rotWithShape="1"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4" name="TextBox 43"/>
          <p:cNvSpPr txBox="1"/>
          <p:nvPr/>
        </p:nvSpPr>
        <p:spPr>
          <a:xfrm>
            <a:off x="611560" y="4941168"/>
            <a:ext cx="25922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Hauptschubspannung</a:t>
            </a:r>
          </a:p>
        </p:txBody>
      </p:sp>
    </p:spTree>
    <p:extLst>
      <p:ext uri="{BB962C8B-B14F-4D97-AF65-F5344CB8AC3E}">
        <p14:creationId xmlns:p14="http://schemas.microsoft.com/office/powerpoint/2010/main" val="12111205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Elias\Desktop\Unbenannt-4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6836" y="180290"/>
            <a:ext cx="6478588" cy="4673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1835696" y="3847747"/>
                <a:ext cx="1152128" cy="35798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de-DE" sz="1600" dirty="0"/>
                  <a:t>P(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1600" i="1">
                            <a:latin typeface="Cambria Math"/>
                            <a:ea typeface="Cambria Math"/>
                          </a:rPr>
                          <m:t>𝜎</m:t>
                        </m:r>
                      </m:e>
                      <m:sub>
                        <m:r>
                          <a:rPr lang="de-DE" sz="1600" i="1">
                            <a:latin typeface="Cambria Math"/>
                          </a:rPr>
                          <m:t>𝑥</m:t>
                        </m:r>
                      </m:sub>
                    </m:sSub>
                    <m:r>
                      <a:rPr lang="de-DE" sz="1600" i="1">
                        <a:latin typeface="Cambria Math"/>
                      </a:rPr>
                      <m:t>,</m:t>
                    </m:r>
                    <m:sSub>
                      <m:sSubPr>
                        <m:ctrlPr>
                          <a:rPr lang="de-DE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1600" i="1">
                            <a:latin typeface="Cambria Math"/>
                            <a:ea typeface="Cambria Math"/>
                          </a:rPr>
                          <m:t>𝜏</m:t>
                        </m:r>
                      </m:e>
                      <m:sub>
                        <m:r>
                          <a:rPr lang="de-DE" sz="1600" i="1">
                            <a:latin typeface="Cambria Math"/>
                          </a:rPr>
                          <m:t>𝑥𝑦</m:t>
                        </m:r>
                      </m:sub>
                    </m:sSub>
                  </m:oMath>
                </a14:m>
                <a:r>
                  <a:rPr lang="de-DE" sz="1600" dirty="0"/>
                  <a:t>)</a:t>
                </a:r>
                <a:endParaRPr lang="en-US" sz="1600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35696" y="3847747"/>
                <a:ext cx="1152128" cy="357983"/>
              </a:xfrm>
              <a:prstGeom prst="rect">
                <a:avLst/>
              </a:prstGeom>
              <a:blipFill rotWithShape="1">
                <a:blip r:embed="rId3"/>
                <a:stretch>
                  <a:fillRect l="-2646" t="-3390" b="-1694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/>
          <p:cNvSpPr txBox="1"/>
          <p:nvPr/>
        </p:nvSpPr>
        <p:spPr>
          <a:xfrm>
            <a:off x="304240" y="4903385"/>
            <a:ext cx="33316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3203848" y="-31576"/>
                <a:ext cx="504056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1" i="1" smtClean="0">
                          <a:latin typeface="Cambria Math"/>
                          <a:ea typeface="Cambria Math"/>
                        </a:rPr>
                        <m:t>𝝉</m:t>
                      </m:r>
                    </m:oMath>
                  </m:oMathPara>
                </a14:m>
                <a:endParaRPr lang="en-US" b="1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03848" y="-31576"/>
                <a:ext cx="504056" cy="400110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7341324" y="2450151"/>
                <a:ext cx="577761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1" i="1" smtClean="0">
                          <a:latin typeface="Cambria Math"/>
                          <a:ea typeface="Cambria Math"/>
                        </a:rPr>
                        <m:t>𝝈</m:t>
                      </m:r>
                    </m:oMath>
                  </m:oMathPara>
                </a14:m>
                <a:endParaRPr lang="en-US" sz="2000" b="1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41324" y="2450151"/>
                <a:ext cx="577761" cy="400110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Oval 21"/>
          <p:cNvSpPr>
            <a:spLocks noChangeAspect="1"/>
          </p:cNvSpPr>
          <p:nvPr/>
        </p:nvSpPr>
        <p:spPr>
          <a:xfrm>
            <a:off x="2283793" y="454585"/>
            <a:ext cx="4071600" cy="4071600"/>
          </a:xfrm>
          <a:prstGeom prst="ellipse">
            <a:avLst/>
          </a:prstGeom>
          <a:noFill/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Oval 24"/>
          <p:cNvSpPr/>
          <p:nvPr/>
        </p:nvSpPr>
        <p:spPr>
          <a:xfrm>
            <a:off x="2794308" y="3847748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Oval 35"/>
          <p:cNvSpPr/>
          <p:nvPr/>
        </p:nvSpPr>
        <p:spPr>
          <a:xfrm>
            <a:off x="5674668" y="975008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5674668" y="674618"/>
                <a:ext cx="1564623" cy="35798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de-DE" sz="1600" dirty="0"/>
                  <a:t>P‘(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1600" i="1">
                            <a:latin typeface="Cambria Math"/>
                            <a:ea typeface="Cambria Math"/>
                          </a:rPr>
                          <m:t>𝜎</m:t>
                        </m:r>
                      </m:e>
                      <m:sub>
                        <m:r>
                          <a:rPr lang="de-DE" sz="1600" i="1">
                            <a:latin typeface="Cambria Math"/>
                          </a:rPr>
                          <m:t>𝑦</m:t>
                        </m:r>
                      </m:sub>
                    </m:sSub>
                    <m:r>
                      <a:rPr lang="de-DE" sz="1600" i="1">
                        <a:latin typeface="Cambria Math"/>
                      </a:rPr>
                      <m:t>,</m:t>
                    </m:r>
                    <m:sSub>
                      <m:sSubPr>
                        <m:ctrlPr>
                          <a:rPr lang="de-DE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1600" i="1">
                            <a:latin typeface="Cambria Math"/>
                          </a:rPr>
                          <m:t>−</m:t>
                        </m:r>
                        <m:r>
                          <a:rPr lang="de-DE" sz="1600" i="1">
                            <a:latin typeface="Cambria Math"/>
                            <a:ea typeface="Cambria Math"/>
                          </a:rPr>
                          <m:t>𝜏</m:t>
                        </m:r>
                      </m:e>
                      <m:sub>
                        <m:r>
                          <a:rPr lang="de-DE" sz="1600" i="1">
                            <a:latin typeface="Cambria Math"/>
                          </a:rPr>
                          <m:t>𝑥𝑦</m:t>
                        </m:r>
                      </m:sub>
                    </m:sSub>
                  </m:oMath>
                </a14:m>
                <a:r>
                  <a:rPr lang="de-DE" sz="1600" dirty="0"/>
                  <a:t>)</a:t>
                </a:r>
                <a:endParaRPr lang="en-US" sz="1600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74668" y="674618"/>
                <a:ext cx="1564623" cy="357983"/>
              </a:xfrm>
              <a:prstGeom prst="rect">
                <a:avLst/>
              </a:prstGeom>
              <a:blipFill rotWithShape="1">
                <a:blip r:embed="rId6"/>
                <a:stretch>
                  <a:fillRect l="-2335" t="-3448" b="-1896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5" name="Straight Connector 34"/>
          <p:cNvCxnSpPr>
            <a:endCxn id="36" idx="7"/>
          </p:cNvCxnSpPr>
          <p:nvPr/>
        </p:nvCxnSpPr>
        <p:spPr>
          <a:xfrm flipV="1">
            <a:off x="2875085" y="996099"/>
            <a:ext cx="2922508" cy="2934064"/>
          </a:xfrm>
          <a:prstGeom prst="line">
            <a:avLst/>
          </a:prstGeom>
          <a:ln w="15875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/>
          <p:cNvSpPr txBox="1"/>
          <p:nvPr/>
        </p:nvSpPr>
        <p:spPr>
          <a:xfrm>
            <a:off x="4067606" y="2178666"/>
            <a:ext cx="64297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b="1" dirty="0"/>
              <a:t>M</a:t>
            </a:r>
            <a:endParaRPr lang="en-US" b="1" dirty="0"/>
          </a:p>
        </p:txBody>
      </p:sp>
      <p:cxnSp>
        <p:nvCxnSpPr>
          <p:cNvPr id="43" name="Straight Connector 42"/>
          <p:cNvCxnSpPr/>
          <p:nvPr/>
        </p:nvCxnSpPr>
        <p:spPr>
          <a:xfrm flipV="1">
            <a:off x="2866316" y="2347943"/>
            <a:ext cx="0" cy="1499804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 flipV="1">
            <a:off x="5749142" y="1047016"/>
            <a:ext cx="0" cy="1499804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>
            <a:off x="2883694" y="3915080"/>
            <a:ext cx="824210" cy="0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>
          <a:xfrm>
            <a:off x="3491880" y="1030263"/>
            <a:ext cx="2254796" cy="2338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3" name="Rectangle 52"/>
              <p:cNvSpPr/>
              <p:nvPr/>
            </p:nvSpPr>
            <p:spPr>
              <a:xfrm>
                <a:off x="2435718" y="2102347"/>
                <a:ext cx="1005212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DE" sz="14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1400" b="1" i="1">
                              <a:latin typeface="Cambria Math"/>
                              <a:ea typeface="Cambria Math"/>
                            </a:rPr>
                            <m:t>𝝈</m:t>
                          </m:r>
                        </m:e>
                        <m:sub>
                          <m:r>
                            <a:rPr lang="de-DE" sz="1400" b="1" i="1">
                              <a:latin typeface="Cambria Math"/>
                            </a:rPr>
                            <m:t>𝒙</m:t>
                          </m:r>
                        </m:sub>
                      </m:sSub>
                      <m:r>
                        <a:rPr lang="de-DE" sz="1400" b="1" i="1" smtClean="0">
                          <a:latin typeface="Cambria Math"/>
                        </a:rPr>
                        <m:t>=−</m:t>
                      </m:r>
                      <m:r>
                        <a:rPr lang="de-DE" sz="1400" b="1" i="1" smtClean="0">
                          <a:latin typeface="Cambria Math"/>
                        </a:rPr>
                        <m:t>𝟏𝟎</m:t>
                      </m:r>
                    </m:oMath>
                  </m:oMathPara>
                </a14:m>
                <a:endParaRPr lang="en-US" sz="1600" b="1" dirty="0"/>
              </a:p>
            </p:txBody>
          </p:sp>
        </mc:Choice>
        <mc:Fallback xmlns="">
          <p:sp>
            <p:nvSpPr>
              <p:cNvPr id="53" name="Rectangle 5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35718" y="2102347"/>
                <a:ext cx="1005212" cy="307777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6" name="Rectangle 55"/>
              <p:cNvSpPr/>
              <p:nvPr/>
            </p:nvSpPr>
            <p:spPr>
              <a:xfrm>
                <a:off x="5312260" y="2486443"/>
                <a:ext cx="873764" cy="32752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DE" sz="14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1400" b="1" i="1">
                              <a:latin typeface="Cambria Math"/>
                              <a:ea typeface="Cambria Math"/>
                            </a:rPr>
                            <m:t>𝝈</m:t>
                          </m:r>
                        </m:e>
                        <m:sub>
                          <m:r>
                            <a:rPr lang="de-DE" sz="1400" b="1" i="1" smtClean="0">
                              <a:latin typeface="Cambria Math"/>
                              <a:ea typeface="Cambria Math"/>
                            </a:rPr>
                            <m:t>𝒚</m:t>
                          </m:r>
                        </m:sub>
                      </m:sSub>
                      <m:r>
                        <a:rPr lang="de-DE" sz="1400" b="1" i="1" smtClean="0">
                          <a:latin typeface="Cambria Math"/>
                        </a:rPr>
                        <m:t>=</m:t>
                      </m:r>
                      <m:r>
                        <a:rPr lang="de-DE" sz="1400" b="1" i="1" smtClean="0">
                          <a:latin typeface="Cambria Math"/>
                        </a:rPr>
                        <m:t>𝟑𝟎</m:t>
                      </m:r>
                    </m:oMath>
                  </m:oMathPara>
                </a14:m>
                <a:endParaRPr lang="en-US" sz="1600" b="1" dirty="0"/>
              </a:p>
            </p:txBody>
          </p:sp>
        </mc:Choice>
        <mc:Fallback xmlns="">
          <p:sp>
            <p:nvSpPr>
              <p:cNvPr id="56" name="Rectangle 5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12260" y="2486443"/>
                <a:ext cx="873764" cy="327526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Rectangle 53"/>
              <p:cNvSpPr/>
              <p:nvPr/>
            </p:nvSpPr>
            <p:spPr>
              <a:xfrm>
                <a:off x="3649264" y="3758858"/>
                <a:ext cx="1061316" cy="32752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DE" sz="14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1400" b="1" i="1">
                              <a:latin typeface="Cambria Math"/>
                              <a:ea typeface="Cambria Math"/>
                            </a:rPr>
                            <m:t>𝝉</m:t>
                          </m:r>
                        </m:e>
                        <m:sub>
                          <m:r>
                            <a:rPr lang="de-DE" sz="1400" b="1" i="1">
                              <a:latin typeface="Cambria Math"/>
                            </a:rPr>
                            <m:t>𝒙𝒚</m:t>
                          </m:r>
                        </m:sub>
                      </m:sSub>
                      <m:r>
                        <a:rPr lang="de-DE" sz="1400" b="1" i="1" smtClean="0">
                          <a:latin typeface="Cambria Math"/>
                        </a:rPr>
                        <m:t>=−</m:t>
                      </m:r>
                      <m:r>
                        <a:rPr lang="de-DE" sz="1400" b="1" i="1" smtClean="0">
                          <a:latin typeface="Cambria Math"/>
                        </a:rPr>
                        <m:t>𝟐𝟎</m:t>
                      </m:r>
                    </m:oMath>
                  </m:oMathPara>
                </a14:m>
                <a:endParaRPr lang="en-US" sz="1400" b="1" dirty="0"/>
              </a:p>
            </p:txBody>
          </p:sp>
        </mc:Choice>
        <mc:Fallback xmlns="">
          <p:sp>
            <p:nvSpPr>
              <p:cNvPr id="54" name="Rectangle 5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49264" y="3758858"/>
                <a:ext cx="1061316" cy="327526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8" name="Rectangle 57"/>
              <p:cNvSpPr/>
              <p:nvPr/>
            </p:nvSpPr>
            <p:spPr>
              <a:xfrm>
                <a:off x="2938324" y="777869"/>
                <a:ext cx="658449" cy="54296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r"/>
                <a:r>
                  <a:rPr lang="de-DE" sz="1400" b="1" dirty="0"/>
                  <a:t>-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sz="1400" b="1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1400" b="1" i="1">
                            <a:latin typeface="Cambria Math"/>
                            <a:ea typeface="Cambria Math"/>
                          </a:rPr>
                          <m:t>𝝉</m:t>
                        </m:r>
                      </m:e>
                      <m:sub>
                        <m:r>
                          <a:rPr lang="de-DE" sz="1400" b="1" i="1">
                            <a:latin typeface="Cambria Math"/>
                          </a:rPr>
                          <m:t>𝒙𝒚</m:t>
                        </m:r>
                      </m:sub>
                    </m:sSub>
                  </m:oMath>
                </a14:m>
                <a:endParaRPr lang="de-DE" sz="1400" b="1" i="1" dirty="0">
                  <a:latin typeface="Cambria Math"/>
                </a:endParaRPr>
              </a:p>
              <a:p>
                <a:pPr algn="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1400" b="1" i="1" smtClean="0">
                          <a:latin typeface="Cambria Math"/>
                        </a:rPr>
                        <m:t>=</m:t>
                      </m:r>
                      <m:r>
                        <a:rPr lang="de-DE" sz="1400" b="1" i="1" smtClean="0">
                          <a:latin typeface="Cambria Math"/>
                        </a:rPr>
                        <m:t>𝟐𝟎</m:t>
                      </m:r>
                    </m:oMath>
                  </m:oMathPara>
                </a14:m>
                <a:endParaRPr lang="en-US" sz="1400" b="1" dirty="0"/>
              </a:p>
            </p:txBody>
          </p:sp>
        </mc:Choice>
        <mc:Fallback xmlns="">
          <p:sp>
            <p:nvSpPr>
              <p:cNvPr id="58" name="Rectangle 5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38324" y="777869"/>
                <a:ext cx="658449" cy="542969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9" name="Oval 58"/>
          <p:cNvSpPr/>
          <p:nvPr/>
        </p:nvSpPr>
        <p:spPr>
          <a:xfrm>
            <a:off x="4278454" y="2448648"/>
            <a:ext cx="72000" cy="72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467544" y="5260942"/>
                <a:ext cx="4478305" cy="109946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de-DE" sz="1600" dirty="0">
                    <a:solidFill>
                      <a:srgbClr val="00B050"/>
                    </a:solidFill>
                  </a:rPr>
                  <a:t>Schnittwinkel </a:t>
                </a:r>
                <a14:m>
                  <m:oMath xmlns:m="http://schemas.openxmlformats.org/officeDocument/2006/math">
                    <m:r>
                      <a:rPr lang="de-DE" sz="1600" i="1" smtClean="0">
                        <a:solidFill>
                          <a:srgbClr val="00B050"/>
                        </a:solidFill>
                        <a:latin typeface="Cambria Math"/>
                        <a:ea typeface="Cambria Math"/>
                      </a:rPr>
                      <m:t>𝜑</m:t>
                    </m:r>
                  </m:oMath>
                </a14:m>
                <a:r>
                  <a:rPr lang="de-DE" sz="1600" dirty="0">
                    <a:solidFill>
                      <a:srgbClr val="00B050"/>
                    </a:solidFill>
                  </a:rPr>
                  <a:t>=60° antragen</a:t>
                </a:r>
              </a:p>
              <a:p>
                <a:r>
                  <a:rPr lang="de-DE" sz="1600" dirty="0">
                    <a:solidFill>
                      <a:srgbClr val="00B050"/>
                    </a:solidFill>
                  </a:rPr>
                  <a:t>Q und Q‘ antragen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de-DE" sz="1600" i="1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1600" b="0" i="1">
                            <a:solidFill>
                              <a:srgbClr val="00B050"/>
                            </a:solidFill>
                            <a:latin typeface="Cambria Math"/>
                            <a:ea typeface="Cambria Math"/>
                          </a:rPr>
                          <m:t>𝜎</m:t>
                        </m:r>
                      </m:e>
                      <m:sub>
                        <m:r>
                          <a:rPr lang="el-GR" sz="1600" b="0" i="1">
                            <a:solidFill>
                              <a:srgbClr val="00B050"/>
                            </a:solidFill>
                            <a:latin typeface="Cambria Math"/>
                          </a:rPr>
                          <m:t>𝜂</m:t>
                        </m:r>
                      </m:sub>
                    </m:sSub>
                  </m:oMath>
                </a14:m>
                <a:r>
                  <a:rPr lang="de-DE" sz="1600" dirty="0">
                    <a:solidFill>
                      <a:srgbClr val="00B050"/>
                    </a:solidFill>
                  </a:rPr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sz="1600" i="1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1600" b="0" i="1">
                            <a:solidFill>
                              <a:srgbClr val="00B050"/>
                            </a:solidFill>
                            <a:latin typeface="Cambria Math"/>
                            <a:ea typeface="Cambria Math"/>
                          </a:rPr>
                          <m:t>𝜎</m:t>
                        </m:r>
                      </m:e>
                      <m:sub>
                        <m:r>
                          <a:rPr lang="el-GR" sz="1600" b="0" i="1">
                            <a:solidFill>
                              <a:srgbClr val="00B050"/>
                            </a:solidFill>
                            <a:latin typeface="Cambria Math"/>
                          </a:rPr>
                          <m:t>𝜉</m:t>
                        </m:r>
                      </m:sub>
                    </m:sSub>
                  </m:oMath>
                </a14:m>
                <a:r>
                  <a:rPr lang="de-DE" sz="1600" dirty="0">
                    <a:solidFill>
                      <a:srgbClr val="00B050"/>
                    </a:solidFill>
                  </a:rPr>
                  <a:t> und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sz="1600" i="1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1600" b="0" i="1">
                            <a:solidFill>
                              <a:srgbClr val="00B050"/>
                            </a:solidFill>
                            <a:latin typeface="Cambria Math"/>
                            <a:ea typeface="Cambria Math"/>
                          </a:rPr>
                          <m:t>𝜏</m:t>
                        </m:r>
                      </m:e>
                      <m:sub>
                        <m:r>
                          <a:rPr lang="el-GR" sz="1600" b="0" i="1">
                            <a:solidFill>
                              <a:srgbClr val="00B050"/>
                            </a:solidFill>
                            <a:latin typeface="Cambria Math"/>
                          </a:rPr>
                          <m:t>𝜉𝜂</m:t>
                        </m:r>
                      </m:sub>
                    </m:sSub>
                  </m:oMath>
                </a14:m>
                <a:r>
                  <a:rPr lang="de-DE" sz="1600" dirty="0">
                    <a:solidFill>
                      <a:srgbClr val="00B050"/>
                    </a:solidFill>
                  </a:rPr>
                  <a:t> kann abgelesen werden</a:t>
                </a:r>
              </a:p>
              <a:p>
                <a:endParaRPr lang="de-DE" sz="1600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544" y="5260942"/>
                <a:ext cx="4478305" cy="1099468"/>
              </a:xfrm>
              <a:prstGeom prst="rect">
                <a:avLst/>
              </a:prstGeom>
              <a:blipFill rotWithShape="1">
                <a:blip r:embed="rId11"/>
                <a:stretch>
                  <a:fillRect l="-817" t="-1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3" name="Straight Connector 32"/>
          <p:cNvCxnSpPr/>
          <p:nvPr/>
        </p:nvCxnSpPr>
        <p:spPr>
          <a:xfrm>
            <a:off x="3440930" y="452247"/>
            <a:ext cx="909524" cy="0"/>
          </a:xfrm>
          <a:prstGeom prst="line">
            <a:avLst/>
          </a:prstGeom>
          <a:ln w="12700">
            <a:solidFill>
              <a:srgbClr val="C0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3453284" y="4540314"/>
            <a:ext cx="909524" cy="0"/>
          </a:xfrm>
          <a:prstGeom prst="line">
            <a:avLst/>
          </a:prstGeom>
          <a:ln w="12700">
            <a:solidFill>
              <a:srgbClr val="C0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2455755" y="267580"/>
                <a:ext cx="1064137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de-DE" sz="14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1400" b="1" i="1">
                            <a:solidFill>
                              <a:srgbClr val="C00000"/>
                            </a:solidFill>
                            <a:latin typeface="Cambria Math"/>
                            <a:ea typeface="Cambria Math"/>
                          </a:rPr>
                          <m:t>𝝉</m:t>
                        </m:r>
                      </m:e>
                      <m:sub>
                        <m:r>
                          <a:rPr lang="de-DE" sz="1400" b="1" i="1">
                            <a:solidFill>
                              <a:srgbClr val="C00000"/>
                            </a:solidFill>
                            <a:latin typeface="Cambria Math"/>
                          </a:rPr>
                          <m:t>𝒎𝒂𝒙</m:t>
                        </m:r>
                      </m:sub>
                    </m:sSub>
                  </m:oMath>
                </a14:m>
                <a:r>
                  <a:rPr lang="en-US" sz="1400" b="1" dirty="0">
                    <a:solidFill>
                      <a:srgbClr val="C00000"/>
                    </a:solidFill>
                  </a:rPr>
                  <a:t>=28,28</a:t>
                </a:r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55755" y="267580"/>
                <a:ext cx="1064137" cy="307777"/>
              </a:xfrm>
              <a:prstGeom prst="rect">
                <a:avLst/>
              </a:prstGeom>
              <a:blipFill rotWithShape="1">
                <a:blip r:embed="rId12"/>
                <a:stretch>
                  <a:fillRect t="-2000" r="-575" b="-2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Rectangle 37"/>
              <p:cNvSpPr/>
              <p:nvPr/>
            </p:nvSpPr>
            <p:spPr>
              <a:xfrm>
                <a:off x="2406255" y="4372296"/>
                <a:ext cx="1118640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de-DE" sz="14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1400" b="1" i="1">
                            <a:solidFill>
                              <a:srgbClr val="C00000"/>
                            </a:solidFill>
                            <a:latin typeface="Cambria Math"/>
                            <a:ea typeface="Cambria Math"/>
                          </a:rPr>
                          <m:t>𝝉</m:t>
                        </m:r>
                      </m:e>
                      <m:sub>
                        <m:r>
                          <a:rPr lang="de-DE" sz="1400" b="1" i="1">
                            <a:solidFill>
                              <a:srgbClr val="C00000"/>
                            </a:solidFill>
                            <a:latin typeface="Cambria Math"/>
                          </a:rPr>
                          <m:t>𝒎𝒂𝒙</m:t>
                        </m:r>
                      </m:sub>
                    </m:sSub>
                  </m:oMath>
                </a14:m>
                <a:r>
                  <a:rPr lang="en-US" sz="1400" b="1" dirty="0">
                    <a:solidFill>
                      <a:srgbClr val="C00000"/>
                    </a:solidFill>
                  </a:rPr>
                  <a:t>=-28,28</a:t>
                </a:r>
              </a:p>
            </p:txBody>
          </p:sp>
        </mc:Choice>
        <mc:Fallback xmlns="">
          <p:sp>
            <p:nvSpPr>
              <p:cNvPr id="38" name="Rectangle 3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06255" y="4372296"/>
                <a:ext cx="1118640" cy="307777"/>
              </a:xfrm>
              <a:prstGeom prst="rect">
                <a:avLst/>
              </a:prstGeom>
              <a:blipFill rotWithShape="1">
                <a:blip r:embed="rId13"/>
                <a:stretch>
                  <a:fillRect t="-1961" r="-546" b="-176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Rectangle 38"/>
              <p:cNvSpPr/>
              <p:nvPr/>
            </p:nvSpPr>
            <p:spPr>
              <a:xfrm>
                <a:off x="3615445" y="1489141"/>
                <a:ext cx="690061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1400" b="1" i="1" smtClean="0">
                          <a:solidFill>
                            <a:srgbClr val="C00000"/>
                          </a:solidFill>
                          <a:latin typeface="Cambria Math"/>
                        </a:rPr>
                        <m:t>𝟐</m:t>
                      </m:r>
                      <m:sSup>
                        <m:sSupPr>
                          <m:ctrlPr>
                            <a:rPr lang="de-DE" sz="1400" b="1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sSub>
                            <m:sSubPr>
                              <m:ctrlPr>
                                <a:rPr lang="de-DE" sz="1400" b="1" i="1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de-DE" sz="1400" b="1" i="1">
                                  <a:solidFill>
                                    <a:srgbClr val="C00000"/>
                                  </a:solidFill>
                                  <a:latin typeface="Cambria Math"/>
                                  <a:ea typeface="Cambria Math"/>
                                </a:rPr>
                                <m:t>𝝋</m:t>
                              </m:r>
                            </m:e>
                            <m:sub>
                              <m:r>
                                <a:rPr lang="de-DE" sz="1400" b="1" i="1">
                                  <a:solidFill>
                                    <a:srgbClr val="C00000"/>
                                  </a:solidFill>
                                  <a:latin typeface="Cambria Math"/>
                                  <a:ea typeface="Cambria Math"/>
                                </a:rPr>
                                <m:t>𝒂</m:t>
                              </m:r>
                            </m:sub>
                          </m:sSub>
                        </m:e>
                        <m:sup>
                          <m:r>
                            <a:rPr lang="de-DE" sz="1400" b="1" i="1">
                              <a:solidFill>
                                <a:srgbClr val="C00000"/>
                              </a:solidFill>
                              <a:latin typeface="Cambria Math"/>
                            </a:rPr>
                            <m:t>∗</m:t>
                          </m:r>
                          <m:r>
                            <a:rPr lang="de-DE" sz="1400" b="1" i="1" smtClean="0">
                              <a:solidFill>
                                <a:srgbClr val="C00000"/>
                              </a:solidFill>
                              <a:latin typeface="Cambria Math"/>
                            </a:rPr>
                            <m:t>∗</m:t>
                          </m:r>
                        </m:sup>
                      </m:sSup>
                    </m:oMath>
                  </m:oMathPara>
                </a14:m>
                <a:endParaRPr lang="en-US" sz="1400" b="1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39" name="Rectangle 3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15445" y="1489141"/>
                <a:ext cx="690061" cy="307777"/>
              </a:xfrm>
              <a:prstGeom prst="rect">
                <a:avLst/>
              </a:prstGeom>
              <a:blipFill rotWithShape="1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0" name="Arc 39"/>
          <p:cNvSpPr/>
          <p:nvPr/>
        </p:nvSpPr>
        <p:spPr>
          <a:xfrm rot="11557191">
            <a:off x="3418561" y="1782458"/>
            <a:ext cx="1253744" cy="1264376"/>
          </a:xfrm>
          <a:prstGeom prst="arc">
            <a:avLst>
              <a:gd name="adj1" fmla="val 16586467"/>
              <a:gd name="adj2" fmla="val 5987768"/>
            </a:avLst>
          </a:prstGeom>
          <a:ln w="12700">
            <a:solidFill>
              <a:srgbClr val="C00000"/>
            </a:solidFill>
            <a:headEnd type="non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2" name="Straight Connector 41"/>
          <p:cNvCxnSpPr/>
          <p:nvPr/>
        </p:nvCxnSpPr>
        <p:spPr>
          <a:xfrm flipH="1" flipV="1">
            <a:off x="4292600" y="260350"/>
            <a:ext cx="3854" cy="4536802"/>
          </a:xfrm>
          <a:prstGeom prst="line">
            <a:avLst/>
          </a:prstGeom>
          <a:ln w="12700">
            <a:solidFill>
              <a:srgbClr val="C0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Oval 45"/>
          <p:cNvSpPr/>
          <p:nvPr/>
        </p:nvSpPr>
        <p:spPr>
          <a:xfrm>
            <a:off x="2220144" y="2421606"/>
            <a:ext cx="144016" cy="130722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Oval 48"/>
          <p:cNvSpPr/>
          <p:nvPr/>
        </p:nvSpPr>
        <p:spPr>
          <a:xfrm>
            <a:off x="6283385" y="2416098"/>
            <a:ext cx="144016" cy="130722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0" name="Rectangle 49"/>
              <p:cNvSpPr/>
              <p:nvPr/>
            </p:nvSpPr>
            <p:spPr>
              <a:xfrm>
                <a:off x="1491804" y="2427493"/>
                <a:ext cx="926857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righ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DE" sz="1600" b="1" i="1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1600" b="1" i="1">
                              <a:solidFill>
                                <a:schemeClr val="accent1"/>
                              </a:solidFill>
                              <a:latin typeface="Cambria Math"/>
                              <a:ea typeface="Cambria Math"/>
                            </a:rPr>
                            <m:t>𝝈</m:t>
                          </m:r>
                        </m:e>
                        <m:sub>
                          <m:r>
                            <a:rPr lang="de-DE" sz="1600" b="1" i="1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  <m:t>𝟐</m:t>
                          </m:r>
                        </m:sub>
                      </m:sSub>
                    </m:oMath>
                  </m:oMathPara>
                </a14:m>
                <a:endParaRPr lang="en-US" sz="1600" b="1" dirty="0">
                  <a:solidFill>
                    <a:schemeClr val="accent1"/>
                  </a:solidFill>
                </a:endParaRPr>
              </a:p>
              <a:p>
                <a:r>
                  <a:rPr lang="en-US" sz="1600" b="1" dirty="0">
                    <a:solidFill>
                      <a:schemeClr val="accent1"/>
                    </a:solidFill>
                  </a:rPr>
                  <a:t>=</a:t>
                </a:r>
                <a:r>
                  <a:rPr lang="de-DE" sz="1600" b="1" dirty="0">
                    <a:solidFill>
                      <a:schemeClr val="accent1"/>
                    </a:solidFill>
                  </a:rPr>
                  <a:t>-18,28</a:t>
                </a:r>
                <a:endParaRPr lang="en-US" sz="1600" b="1" dirty="0">
                  <a:solidFill>
                    <a:schemeClr val="accent1"/>
                  </a:solidFill>
                </a:endParaRPr>
              </a:p>
            </p:txBody>
          </p:sp>
        </mc:Choice>
        <mc:Fallback xmlns="">
          <p:sp>
            <p:nvSpPr>
              <p:cNvPr id="50" name="Rectangle 4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91804" y="2427493"/>
                <a:ext cx="926857" cy="584775"/>
              </a:xfrm>
              <a:prstGeom prst="rect">
                <a:avLst/>
              </a:prstGeom>
              <a:blipFill rotWithShape="0">
                <a:blip r:embed="rId15"/>
                <a:stretch>
                  <a:fillRect l="-3947" b="-12500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Rectangle 51"/>
              <p:cNvSpPr/>
              <p:nvPr/>
            </p:nvSpPr>
            <p:spPr>
              <a:xfrm>
                <a:off x="6369209" y="2422742"/>
                <a:ext cx="1031564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de-DE" sz="1600" b="1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1600" b="1" i="1">
                            <a:solidFill>
                              <a:schemeClr val="accent1"/>
                            </a:solidFill>
                            <a:latin typeface="Cambria Math"/>
                            <a:ea typeface="Cambria Math"/>
                          </a:rPr>
                          <m:t>𝝈</m:t>
                        </m:r>
                      </m:e>
                      <m:sub>
                        <m:r>
                          <a:rPr lang="de-DE" sz="1600" b="1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  <a:ea typeface="Cambria Math"/>
                          </a:rPr>
                          <m:t>𝟏</m:t>
                        </m:r>
                      </m:sub>
                    </m:sSub>
                  </m:oMath>
                </a14:m>
                <a:r>
                  <a:rPr lang="en-US" sz="1600" b="1" dirty="0">
                    <a:solidFill>
                      <a:schemeClr val="accent1"/>
                    </a:solidFill>
                  </a:rPr>
                  <a:t>= 38,28</a:t>
                </a:r>
              </a:p>
            </p:txBody>
          </p:sp>
        </mc:Choice>
        <mc:Fallback xmlns="">
          <p:sp>
            <p:nvSpPr>
              <p:cNvPr id="52" name="Rectangle 5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69209" y="2422742"/>
                <a:ext cx="1031564" cy="338554"/>
              </a:xfrm>
              <a:prstGeom prst="rect">
                <a:avLst/>
              </a:prstGeom>
              <a:blipFill rotWithShape="0">
                <a:blip r:embed="rId16"/>
                <a:stretch>
                  <a:fillRect t="-5357" r="-2367" b="-21429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4" name="Arc 63"/>
          <p:cNvSpPr/>
          <p:nvPr/>
        </p:nvSpPr>
        <p:spPr>
          <a:xfrm rot="11557191">
            <a:off x="3316905" y="2093345"/>
            <a:ext cx="1008450" cy="997348"/>
          </a:xfrm>
          <a:prstGeom prst="arc">
            <a:avLst/>
          </a:prstGeom>
          <a:ln w="12700">
            <a:headEnd type="non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5" name="Rectangle 64"/>
              <p:cNvSpPr/>
              <p:nvPr/>
            </p:nvSpPr>
            <p:spPr>
              <a:xfrm>
                <a:off x="3012717" y="2819596"/>
                <a:ext cx="627543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1400" b="1" i="1">
                          <a:solidFill>
                            <a:schemeClr val="accent1"/>
                          </a:solidFill>
                          <a:latin typeface="Cambria Math"/>
                        </a:rPr>
                        <m:t>𝟐</m:t>
                      </m:r>
                      <m:sSup>
                        <m:sSupPr>
                          <m:ctrlPr>
                            <a:rPr lang="de-DE" sz="1400" b="1" i="1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sSub>
                            <m:sSubPr>
                              <m:ctrlPr>
                                <a:rPr lang="de-DE" sz="1400" b="1" i="1">
                                  <a:solidFill>
                                    <a:schemeClr val="accent1"/>
                                  </a:solidFill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de-DE" sz="1400" b="1" i="1">
                                  <a:solidFill>
                                    <a:schemeClr val="accent1"/>
                                  </a:solidFill>
                                  <a:latin typeface="Cambria Math"/>
                                  <a:ea typeface="Cambria Math"/>
                                </a:rPr>
                                <m:t>𝝋</m:t>
                              </m:r>
                            </m:e>
                            <m:sub>
                              <m:r>
                                <a:rPr lang="de-DE" sz="1400" b="1" i="1">
                                  <a:solidFill>
                                    <a:schemeClr val="accent1"/>
                                  </a:solidFill>
                                  <a:latin typeface="Cambria Math"/>
                                  <a:ea typeface="Cambria Math"/>
                                </a:rPr>
                                <m:t>𝒂</m:t>
                              </m:r>
                            </m:sub>
                          </m:sSub>
                        </m:e>
                        <m:sup>
                          <m:r>
                            <a:rPr lang="de-DE" sz="1400" b="1" i="1">
                              <a:solidFill>
                                <a:schemeClr val="accent1"/>
                              </a:solidFill>
                              <a:latin typeface="Cambria Math"/>
                            </a:rPr>
                            <m:t>∗</m:t>
                          </m:r>
                        </m:sup>
                      </m:sSup>
                    </m:oMath>
                  </m:oMathPara>
                </a14:m>
                <a:endParaRPr lang="en-US" sz="1400" b="1" dirty="0"/>
              </a:p>
            </p:txBody>
          </p:sp>
        </mc:Choice>
        <mc:Fallback xmlns="">
          <p:sp>
            <p:nvSpPr>
              <p:cNvPr id="65" name="Rectangle 6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12717" y="2819596"/>
                <a:ext cx="627543" cy="307777"/>
              </a:xfrm>
              <a:prstGeom prst="rect">
                <a:avLst/>
              </a:prstGeom>
              <a:blipFill rotWithShape="1">
                <a:blip r:embed="rId17"/>
                <a:stretch>
                  <a:fillRect b="-2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6" name="Arc 65"/>
          <p:cNvSpPr/>
          <p:nvPr/>
        </p:nvSpPr>
        <p:spPr>
          <a:xfrm>
            <a:off x="3769647" y="1923131"/>
            <a:ext cx="1080000" cy="1080000"/>
          </a:xfrm>
          <a:prstGeom prst="arc">
            <a:avLst>
              <a:gd name="adj1" fmla="val 7892866"/>
              <a:gd name="adj2" fmla="val 0"/>
            </a:avLst>
          </a:prstGeom>
          <a:ln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7" name="Rectangle 66"/>
              <p:cNvSpPr/>
              <p:nvPr/>
            </p:nvSpPr>
            <p:spPr>
              <a:xfrm>
                <a:off x="3991735" y="1951731"/>
                <a:ext cx="627543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1400" b="1" i="1" smtClean="0">
                          <a:solidFill>
                            <a:schemeClr val="accent1"/>
                          </a:solidFill>
                          <a:latin typeface="Cambria Math"/>
                        </a:rPr>
                        <m:t>𝟐</m:t>
                      </m:r>
                      <m:sSup>
                        <m:sSupPr>
                          <m:ctrlPr>
                            <a:rPr lang="de-DE" sz="1400" b="1" i="1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sSub>
                            <m:sSubPr>
                              <m:ctrlPr>
                                <a:rPr lang="de-DE" sz="1400" b="1" i="1">
                                  <a:solidFill>
                                    <a:schemeClr val="accent1"/>
                                  </a:solidFill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de-DE" sz="1400" b="1" i="1">
                                  <a:solidFill>
                                    <a:schemeClr val="accent1"/>
                                  </a:solidFill>
                                  <a:latin typeface="Cambria Math"/>
                                  <a:ea typeface="Cambria Math"/>
                                </a:rPr>
                                <m:t>𝝋</m:t>
                              </m:r>
                            </m:e>
                            <m:sub>
                              <m:r>
                                <a:rPr lang="de-DE" sz="1400" b="1" i="1" smtClean="0">
                                  <a:solidFill>
                                    <a:schemeClr val="accent1"/>
                                  </a:solidFill>
                                  <a:latin typeface="Cambria Math"/>
                                  <a:ea typeface="Cambria Math"/>
                                </a:rPr>
                                <m:t>𝒃</m:t>
                              </m:r>
                            </m:sub>
                          </m:sSub>
                        </m:e>
                        <m:sup>
                          <m:r>
                            <a:rPr lang="de-DE" sz="1400" b="1" i="1">
                              <a:solidFill>
                                <a:schemeClr val="accent1"/>
                              </a:solidFill>
                              <a:latin typeface="Cambria Math"/>
                            </a:rPr>
                            <m:t>∗</m:t>
                          </m:r>
                        </m:sup>
                      </m:sSup>
                    </m:oMath>
                  </m:oMathPara>
                </a14:m>
                <a:endParaRPr lang="en-US" sz="1400" b="1" dirty="0"/>
              </a:p>
            </p:txBody>
          </p:sp>
        </mc:Choice>
        <mc:Fallback xmlns="">
          <p:sp>
            <p:nvSpPr>
              <p:cNvPr id="67" name="Rectangle 6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91735" y="1951731"/>
                <a:ext cx="627543" cy="307777"/>
              </a:xfrm>
              <a:prstGeom prst="rect">
                <a:avLst/>
              </a:prstGeom>
              <a:blipFill rotWithShape="1"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Oval 13"/>
          <p:cNvSpPr/>
          <p:nvPr/>
        </p:nvSpPr>
        <p:spPr>
          <a:xfrm>
            <a:off x="3689152" y="460658"/>
            <a:ext cx="144016" cy="144016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4" name="Straight Connector 43"/>
          <p:cNvCxnSpPr/>
          <p:nvPr/>
        </p:nvCxnSpPr>
        <p:spPr>
          <a:xfrm flipH="1" flipV="1">
            <a:off x="3714750" y="381000"/>
            <a:ext cx="1187450" cy="4197350"/>
          </a:xfrm>
          <a:prstGeom prst="line">
            <a:avLst/>
          </a:prstGeom>
          <a:ln w="12700">
            <a:solidFill>
              <a:srgbClr val="00B05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Oval 44"/>
          <p:cNvSpPr/>
          <p:nvPr/>
        </p:nvSpPr>
        <p:spPr>
          <a:xfrm>
            <a:off x="4795282" y="4382169"/>
            <a:ext cx="144016" cy="144016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Arc 54"/>
          <p:cNvSpPr/>
          <p:nvPr/>
        </p:nvSpPr>
        <p:spPr>
          <a:xfrm rot="6423711">
            <a:off x="3623409" y="1759691"/>
            <a:ext cx="1361650" cy="1316405"/>
          </a:xfrm>
          <a:prstGeom prst="arc">
            <a:avLst>
              <a:gd name="adj1" fmla="val 12791392"/>
              <a:gd name="adj2" fmla="val 19544347"/>
            </a:avLst>
          </a:prstGeom>
          <a:ln w="12700">
            <a:solidFill>
              <a:srgbClr val="00B050"/>
            </a:solidFill>
            <a:headEnd type="non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7" name="Rectangle 56"/>
              <p:cNvSpPr/>
              <p:nvPr/>
            </p:nvSpPr>
            <p:spPr>
              <a:xfrm>
                <a:off x="4422125" y="2484648"/>
                <a:ext cx="468398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1400" b="1" i="1" smtClean="0">
                          <a:solidFill>
                            <a:srgbClr val="00B050"/>
                          </a:solidFill>
                          <a:latin typeface="Cambria Math"/>
                        </a:rPr>
                        <m:t>𝟐</m:t>
                      </m:r>
                      <m:r>
                        <a:rPr lang="de-DE" sz="1400" b="1" i="1" smtClean="0">
                          <a:solidFill>
                            <a:srgbClr val="00B050"/>
                          </a:solidFill>
                          <a:latin typeface="Cambria Math"/>
                          <a:ea typeface="Cambria Math"/>
                        </a:rPr>
                        <m:t>𝝋</m:t>
                      </m:r>
                    </m:oMath>
                  </m:oMathPara>
                </a14:m>
                <a:endParaRPr lang="en-US" sz="1400" b="1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57" name="Rectangle 5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22125" y="2484648"/>
                <a:ext cx="468398" cy="307777"/>
              </a:xfrm>
              <a:prstGeom prst="rect">
                <a:avLst/>
              </a:prstGeom>
              <a:blipFill rotWithShape="1">
                <a:blip r:embed="rId19"/>
                <a:stretch>
                  <a:fillRect b="-2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0" name="TextBox 59"/>
              <p:cNvSpPr txBox="1"/>
              <p:nvPr/>
            </p:nvSpPr>
            <p:spPr>
              <a:xfrm>
                <a:off x="4923209" y="4347192"/>
                <a:ext cx="1152128" cy="32720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de-DE" sz="1400" b="1" dirty="0">
                    <a:solidFill>
                      <a:srgbClr val="00B050"/>
                    </a:solidFill>
                  </a:rPr>
                  <a:t>Q‘(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sz="1400" b="1" i="1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1400" b="1" i="1">
                            <a:solidFill>
                              <a:srgbClr val="00B050"/>
                            </a:solidFill>
                            <a:latin typeface="Cambria Math"/>
                            <a:ea typeface="Cambria Math"/>
                          </a:rPr>
                          <m:t>𝝈</m:t>
                        </m:r>
                      </m:e>
                      <m:sub>
                        <m:r>
                          <a:rPr lang="el-GR" sz="1400" b="1" i="1" smtClean="0">
                            <a:solidFill>
                              <a:srgbClr val="00B050"/>
                            </a:solidFill>
                            <a:latin typeface="Cambria Math"/>
                          </a:rPr>
                          <m:t>𝜼</m:t>
                        </m:r>
                      </m:sub>
                    </m:sSub>
                    <m:r>
                      <a:rPr lang="de-DE" sz="1400" b="1" i="1">
                        <a:solidFill>
                          <a:srgbClr val="00B050"/>
                        </a:solidFill>
                        <a:latin typeface="Cambria Math"/>
                      </a:rPr>
                      <m:t>,</m:t>
                    </m:r>
                    <m:r>
                      <a:rPr lang="de-DE" sz="1400" b="1" i="1" smtClean="0">
                        <a:solidFill>
                          <a:srgbClr val="00B050"/>
                        </a:solidFill>
                        <a:latin typeface="Cambria Math"/>
                      </a:rPr>
                      <m:t>−</m:t>
                    </m:r>
                    <m:sSub>
                      <m:sSubPr>
                        <m:ctrlPr>
                          <a:rPr lang="de-DE" sz="1400" b="1" i="1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1400" b="1" i="1">
                            <a:solidFill>
                              <a:srgbClr val="00B050"/>
                            </a:solidFill>
                            <a:latin typeface="Cambria Math"/>
                            <a:ea typeface="Cambria Math"/>
                          </a:rPr>
                          <m:t>𝝉</m:t>
                        </m:r>
                      </m:e>
                      <m:sub>
                        <m:r>
                          <a:rPr lang="el-GR" sz="1400" b="1" i="1">
                            <a:solidFill>
                              <a:srgbClr val="00B050"/>
                            </a:solidFill>
                            <a:latin typeface="Cambria Math"/>
                          </a:rPr>
                          <m:t>𝝃</m:t>
                        </m:r>
                        <m:r>
                          <a:rPr lang="el-GR" sz="1400" b="1" i="1" smtClean="0">
                            <a:solidFill>
                              <a:srgbClr val="00B050"/>
                            </a:solidFill>
                            <a:latin typeface="Cambria Math"/>
                          </a:rPr>
                          <m:t>𝜼</m:t>
                        </m:r>
                      </m:sub>
                    </m:sSub>
                  </m:oMath>
                </a14:m>
                <a:r>
                  <a:rPr lang="de-DE" sz="1400" b="1" dirty="0">
                    <a:solidFill>
                      <a:srgbClr val="00B050"/>
                    </a:solidFill>
                  </a:rPr>
                  <a:t>)</a:t>
                </a:r>
                <a:endParaRPr lang="en-US" sz="1400" b="1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60" name="TextBox 5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23209" y="4347192"/>
                <a:ext cx="1152128" cy="327205"/>
              </a:xfrm>
              <a:prstGeom prst="rect">
                <a:avLst/>
              </a:prstGeom>
              <a:blipFill rotWithShape="1">
                <a:blip r:embed="rId20"/>
                <a:stretch>
                  <a:fillRect l="-1587" b="-1296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1" name="TextBox 60"/>
              <p:cNvSpPr txBox="1"/>
              <p:nvPr/>
            </p:nvSpPr>
            <p:spPr>
              <a:xfrm>
                <a:off x="3689152" y="141200"/>
                <a:ext cx="1152128" cy="32720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de-DE" sz="1400" b="1" dirty="0">
                    <a:solidFill>
                      <a:srgbClr val="00B050"/>
                    </a:solidFill>
                  </a:rPr>
                  <a:t>Q(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sz="1400" b="1" i="1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1400" b="1" i="1">
                            <a:solidFill>
                              <a:srgbClr val="00B050"/>
                            </a:solidFill>
                            <a:latin typeface="Cambria Math"/>
                            <a:ea typeface="Cambria Math"/>
                          </a:rPr>
                          <m:t>𝝈</m:t>
                        </m:r>
                      </m:e>
                      <m:sub>
                        <m:r>
                          <a:rPr lang="el-GR" sz="1400" b="1" i="1">
                            <a:solidFill>
                              <a:srgbClr val="00B050"/>
                            </a:solidFill>
                            <a:latin typeface="Cambria Math"/>
                          </a:rPr>
                          <m:t>𝝃</m:t>
                        </m:r>
                      </m:sub>
                    </m:sSub>
                    <m:r>
                      <a:rPr lang="de-DE" sz="1400" b="1" i="1">
                        <a:solidFill>
                          <a:srgbClr val="00B050"/>
                        </a:solidFill>
                        <a:latin typeface="Cambria Math"/>
                      </a:rPr>
                      <m:t>,</m:t>
                    </m:r>
                    <m:sSub>
                      <m:sSubPr>
                        <m:ctrlPr>
                          <a:rPr lang="de-DE" sz="1400" b="1" i="1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1400" b="1" i="1">
                            <a:solidFill>
                              <a:srgbClr val="00B050"/>
                            </a:solidFill>
                            <a:latin typeface="Cambria Math"/>
                            <a:ea typeface="Cambria Math"/>
                          </a:rPr>
                          <m:t>𝝉</m:t>
                        </m:r>
                      </m:e>
                      <m:sub>
                        <m:r>
                          <a:rPr lang="el-GR" sz="1400" b="1" i="1">
                            <a:solidFill>
                              <a:srgbClr val="00B050"/>
                            </a:solidFill>
                            <a:latin typeface="Cambria Math"/>
                          </a:rPr>
                          <m:t>𝝃𝜼</m:t>
                        </m:r>
                      </m:sub>
                    </m:sSub>
                  </m:oMath>
                </a14:m>
                <a:r>
                  <a:rPr lang="de-DE" sz="1400" b="1" dirty="0">
                    <a:solidFill>
                      <a:srgbClr val="00B050"/>
                    </a:solidFill>
                  </a:rPr>
                  <a:t>)</a:t>
                </a:r>
                <a:endParaRPr lang="en-US" sz="1400" b="1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61" name="TextBox 6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89152" y="141200"/>
                <a:ext cx="1152128" cy="327205"/>
              </a:xfrm>
              <a:prstGeom prst="rect">
                <a:avLst/>
              </a:prstGeom>
              <a:blipFill rotWithShape="1">
                <a:blip r:embed="rId21"/>
                <a:stretch>
                  <a:fillRect l="-1058" b="-1296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2" name="Straight Connector 61"/>
          <p:cNvCxnSpPr/>
          <p:nvPr/>
        </p:nvCxnSpPr>
        <p:spPr>
          <a:xfrm>
            <a:off x="3475243" y="546763"/>
            <a:ext cx="306007" cy="0"/>
          </a:xfrm>
          <a:prstGeom prst="line">
            <a:avLst/>
          </a:prstGeom>
          <a:ln w="12700">
            <a:solidFill>
              <a:srgbClr val="00B05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>
            <a:endCxn id="14" idx="0"/>
          </p:cNvCxnSpPr>
          <p:nvPr/>
        </p:nvCxnSpPr>
        <p:spPr>
          <a:xfrm flipH="1" flipV="1">
            <a:off x="3761160" y="460658"/>
            <a:ext cx="8487" cy="2056432"/>
          </a:xfrm>
          <a:prstGeom prst="line">
            <a:avLst/>
          </a:prstGeom>
          <a:ln w="12700">
            <a:solidFill>
              <a:srgbClr val="00B05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/>
          <p:cNvCxnSpPr/>
          <p:nvPr/>
        </p:nvCxnSpPr>
        <p:spPr>
          <a:xfrm flipH="1" flipV="1">
            <a:off x="4867290" y="2394471"/>
            <a:ext cx="8487" cy="2056432"/>
          </a:xfrm>
          <a:prstGeom prst="line">
            <a:avLst/>
          </a:prstGeom>
          <a:ln w="12700">
            <a:solidFill>
              <a:srgbClr val="00B05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/>
          <p:cNvCxnSpPr/>
          <p:nvPr/>
        </p:nvCxnSpPr>
        <p:spPr>
          <a:xfrm flipH="1" flipV="1">
            <a:off x="3524895" y="4450903"/>
            <a:ext cx="1398315" cy="3274"/>
          </a:xfrm>
          <a:prstGeom prst="line">
            <a:avLst/>
          </a:prstGeom>
          <a:ln w="12700">
            <a:solidFill>
              <a:srgbClr val="00B05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Oval 71"/>
          <p:cNvSpPr/>
          <p:nvPr/>
        </p:nvSpPr>
        <p:spPr>
          <a:xfrm>
            <a:off x="3543445" y="4418177"/>
            <a:ext cx="72000" cy="72000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Oval 72"/>
          <p:cNvSpPr/>
          <p:nvPr/>
        </p:nvSpPr>
        <p:spPr>
          <a:xfrm>
            <a:off x="3533263" y="511844"/>
            <a:ext cx="72000" cy="72000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Oval 73"/>
          <p:cNvSpPr/>
          <p:nvPr/>
        </p:nvSpPr>
        <p:spPr>
          <a:xfrm>
            <a:off x="4835533" y="2429630"/>
            <a:ext cx="72000" cy="72000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Oval 74"/>
          <p:cNvSpPr/>
          <p:nvPr/>
        </p:nvSpPr>
        <p:spPr>
          <a:xfrm>
            <a:off x="3733647" y="2429630"/>
            <a:ext cx="72000" cy="72000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TextBox 62"/>
          <p:cNvSpPr txBox="1"/>
          <p:nvPr/>
        </p:nvSpPr>
        <p:spPr>
          <a:xfrm>
            <a:off x="611560" y="4941168"/>
            <a:ext cx="25922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Beliebiger Schnitt</a:t>
            </a:r>
          </a:p>
        </p:txBody>
      </p:sp>
    </p:spTree>
    <p:extLst>
      <p:ext uri="{BB962C8B-B14F-4D97-AF65-F5344CB8AC3E}">
        <p14:creationId xmlns:p14="http://schemas.microsoft.com/office/powerpoint/2010/main" val="35191704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45" grpId="0" animBg="1"/>
      <p:bldP spid="60" grpId="0"/>
      <p:bldP spid="61" grpId="0"/>
      <p:bldP spid="72" grpId="0" animBg="1"/>
      <p:bldP spid="73" grpId="0" animBg="1"/>
      <p:bldP spid="74" grpId="0" animBg="1"/>
      <p:bldP spid="75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446</Words>
  <Application>Microsoft Office PowerPoint</Application>
  <PresentationFormat>Bildschirmpräsentation (4:3)</PresentationFormat>
  <Paragraphs>67</Paragraphs>
  <Slides>3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7" baseType="lpstr">
      <vt:lpstr>Arial</vt:lpstr>
      <vt:lpstr>Calibri</vt:lpstr>
      <vt:lpstr>Cambria Math</vt:lpstr>
      <vt:lpstr>Office Theme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Elias</dc:creator>
  <cp:lastModifiedBy>Marius Mellmann</cp:lastModifiedBy>
  <cp:revision>23</cp:revision>
  <dcterms:created xsi:type="dcterms:W3CDTF">2014-04-23T19:44:08Z</dcterms:created>
  <dcterms:modified xsi:type="dcterms:W3CDTF">2017-04-18T14:23:12Z</dcterms:modified>
</cp:coreProperties>
</file>