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5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1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7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4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2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0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9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9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344E-0728-4E4C-8F4C-AC0DB8162926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EA869-251B-4B62-BE7D-37184E5A79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7.png"/><Relationship Id="rId17" Type="http://schemas.openxmlformats.org/officeDocument/2006/relationships/image" Target="../media/image200.png"/><Relationship Id="rId2" Type="http://schemas.openxmlformats.org/officeDocument/2006/relationships/image" Target="../media/image4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6.png"/><Relationship Id="rId15" Type="http://schemas.openxmlformats.org/officeDocument/2006/relationships/image" Target="../media/image20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image" Target="../media/image24.png"/><Relationship Id="rId7" Type="http://schemas.openxmlformats.org/officeDocument/2006/relationships/image" Target="../media/image8.png"/><Relationship Id="rId12" Type="http://schemas.openxmlformats.org/officeDocument/2006/relationships/image" Target="../media/image17.png"/><Relationship Id="rId17" Type="http://schemas.openxmlformats.org/officeDocument/2006/relationships/image" Target="../media/image200.png"/><Relationship Id="rId2" Type="http://schemas.openxmlformats.org/officeDocument/2006/relationships/image" Target="../media/image4.png"/><Relationship Id="rId16" Type="http://schemas.openxmlformats.org/officeDocument/2006/relationships/image" Target="../media/image13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1.png"/><Relationship Id="rId5" Type="http://schemas.openxmlformats.org/officeDocument/2006/relationships/image" Target="../media/image6.png"/><Relationship Id="rId15" Type="http://schemas.openxmlformats.org/officeDocument/2006/relationships/image" Target="../media/image20.png"/><Relationship Id="rId10" Type="http://schemas.openxmlformats.org/officeDocument/2006/relationships/image" Target="../media/image11.png"/><Relationship Id="rId19" Type="http://schemas.openxmlformats.org/officeDocument/2006/relationships/image" Target="../media/image2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835696" y="3847747"/>
                <a:ext cx="1152128" cy="35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</a:t>
                </a:r>
                <a:endParaRPr lang="en-US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847747"/>
                <a:ext cx="1152128" cy="357983"/>
              </a:xfrm>
              <a:prstGeom prst="rect">
                <a:avLst/>
              </a:prstGeom>
              <a:blipFill rotWithShape="1">
                <a:blip r:embed="rId2"/>
                <a:stretch>
                  <a:fillRect l="-2646" t="-339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640" y="5260943"/>
                <a:ext cx="4478305" cy="1096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de-DE" sz="1600" dirty="0"/>
                  <a:t>Zeichenfläche und Maßstab</a:t>
                </a:r>
              </a:p>
              <a:p>
                <a:pPr marL="342900" indent="-342900">
                  <a:buAutoNum type="arabicParenR"/>
                </a:pPr>
                <a:r>
                  <a:rPr lang="de-DE" sz="1600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de-DE" sz="1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b="0" i="1" smtClean="0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 und P‘(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de-DE" sz="1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/>
                          </a:rPr>
                          <m:t>−</m:t>
                        </m:r>
                        <m:r>
                          <a:rPr lang="de-DE" sz="16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b="0" i="1" smtClean="0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 eintragen</a:t>
                </a:r>
              </a:p>
              <a:p>
                <a:pPr marL="342900" indent="-342900">
                  <a:buAutoNum type="arabicParenR"/>
                </a:pPr>
                <a:r>
                  <a:rPr lang="de-DE" sz="1600" dirty="0"/>
                  <a:t>P und P‘ verbinden -&gt; Kreismittelpunkt</a:t>
                </a:r>
              </a:p>
              <a:p>
                <a:pPr marL="342900" indent="-342900">
                  <a:buAutoNum type="arabicParenR"/>
                </a:pPr>
                <a:endParaRPr lang="de-DE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" y="5260943"/>
                <a:ext cx="4478305" cy="1096647"/>
              </a:xfrm>
              <a:prstGeom prst="rect">
                <a:avLst/>
              </a:prstGeom>
              <a:blipFill rotWithShape="1">
                <a:blip r:embed="rId3"/>
                <a:stretch>
                  <a:fillRect l="-680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7098" y="5275951"/>
                <a:ext cx="4387390" cy="852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4) Strecke MP ergibt Kreisradius</a:t>
                </a:r>
              </a:p>
              <a:p>
                <a:r>
                  <a:rPr lang="de-DE" sz="1600" dirty="0">
                    <a:solidFill>
                      <a:schemeClr val="accent1"/>
                    </a:solidFill>
                  </a:rPr>
                  <a:t>5) Schnittpunkte mit Abszisse ergibt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1600" dirty="0">
                    <a:solidFill>
                      <a:schemeClr val="accent1"/>
                    </a:solidFill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de-DE" sz="1600" dirty="0">
                  <a:solidFill>
                    <a:schemeClr val="accent1"/>
                  </a:solidFill>
                </a:endParaRPr>
              </a:p>
              <a:p>
                <a:r>
                  <a:rPr lang="de-DE" sz="1600" dirty="0">
                    <a:solidFill>
                      <a:schemeClr val="accent1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solidFill>
                          <a:schemeClr val="accent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de-DE" sz="1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sz="16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de-DE" sz="16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de-DE" sz="16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600" dirty="0">
                    <a:solidFill>
                      <a:schemeClr val="accent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accent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de-DE" sz="1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de-DE" sz="16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de-DE" sz="16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e>
                      <m:sup>
                        <m:r>
                          <a:rPr lang="de-DE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de-DE" sz="1600" i="1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de-DE" sz="1600" dirty="0">
                    <a:solidFill>
                      <a:schemeClr val="accent1"/>
                    </a:solidFill>
                  </a:rPr>
                  <a:t> kann abgelesen werden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98" y="5275951"/>
                <a:ext cx="4387390" cy="852093"/>
              </a:xfrm>
              <a:prstGeom prst="rect">
                <a:avLst/>
              </a:prstGeom>
              <a:blipFill rotWithShape="1">
                <a:blip r:embed="rId4"/>
                <a:stretch>
                  <a:fillRect l="-833" t="-2143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Elias\Desktop\Unbenannt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36" y="180290"/>
            <a:ext cx="6478588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3848" y="-31576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𝝉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-31576"/>
                <a:ext cx="504056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41324" y="2450151"/>
                <a:ext cx="5777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𝝈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324" y="2450151"/>
                <a:ext cx="577761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2283793" y="454585"/>
            <a:ext cx="4071600" cy="40716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94308" y="38477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74668" y="975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4668" y="674618"/>
                <a:ext cx="1564623" cy="35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P‘(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−</m:t>
                        </m:r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</a:t>
                </a:r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68" y="674618"/>
                <a:ext cx="1564623" cy="357983"/>
              </a:xfrm>
              <a:prstGeom prst="rect">
                <a:avLst/>
              </a:prstGeom>
              <a:blipFill rotWithShape="1">
                <a:blip r:embed="rId8"/>
                <a:stretch>
                  <a:fillRect l="-2335" t="-3448" b="-18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endCxn id="36" idx="7"/>
          </p:cNvCxnSpPr>
          <p:nvPr/>
        </p:nvCxnSpPr>
        <p:spPr>
          <a:xfrm flipV="1">
            <a:off x="2875085" y="996099"/>
            <a:ext cx="2922508" cy="2934064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7606" y="2178666"/>
            <a:ext cx="6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866316" y="2347943"/>
            <a:ext cx="0" cy="14998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749142" y="1047016"/>
            <a:ext cx="0" cy="14998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83694" y="3915080"/>
            <a:ext cx="82421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91880" y="1027814"/>
            <a:ext cx="2254796" cy="23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435718" y="2102347"/>
                <a:ext cx="10052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4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=−</m:t>
                      </m:r>
                      <m:r>
                        <a:rPr lang="de-DE" sz="1400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718" y="2102347"/>
                <a:ext cx="1005212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12260" y="2486443"/>
                <a:ext cx="873764" cy="327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r>
                        <a:rPr lang="de-DE" sz="1400" b="1" i="1" smtClean="0">
                          <a:latin typeface="Cambria Math"/>
                        </a:rPr>
                        <m:t>𝟑𝟎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60" y="2486443"/>
                <a:ext cx="873764" cy="32752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49264" y="3758858"/>
                <a:ext cx="1061316" cy="327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𝝉</m:t>
                          </m:r>
                        </m:e>
                        <m:sub>
                          <m:r>
                            <a:rPr lang="de-DE" sz="1400" b="1" i="1">
                              <a:latin typeface="Cambria Math"/>
                            </a:rPr>
                            <m:t>𝒙𝒚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=−</m:t>
                      </m:r>
                      <m:r>
                        <a:rPr lang="de-DE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64" y="3758858"/>
                <a:ext cx="1061316" cy="32752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2938324" y="777869"/>
                <a:ext cx="658449" cy="542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400" b="1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latin typeface="Cambria Math"/>
                          </a:rPr>
                          <m:t>𝒙𝒚</m:t>
                        </m:r>
                      </m:sub>
                    </m:sSub>
                  </m:oMath>
                </a14:m>
                <a:endParaRPr lang="de-DE" sz="1400" b="1" i="1" dirty="0">
                  <a:latin typeface="Cambria Math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r>
                        <a:rPr lang="de-DE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324" y="777869"/>
                <a:ext cx="658449" cy="54296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/>
          <p:cNvSpPr/>
          <p:nvPr/>
        </p:nvSpPr>
        <p:spPr>
          <a:xfrm>
            <a:off x="4278454" y="244864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220144" y="2421606"/>
            <a:ext cx="144016" cy="130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283385" y="2416098"/>
            <a:ext cx="144016" cy="130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1491804" y="2427493"/>
                <a:ext cx="9813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>
                  <a:solidFill>
                    <a:schemeClr val="accent1"/>
                  </a:solidFill>
                </a:endParaRPr>
              </a:p>
              <a:p>
                <a:r>
                  <a:rPr lang="en-US" sz="1600" b="1" dirty="0">
                    <a:solidFill>
                      <a:schemeClr val="accent1"/>
                    </a:solidFill>
                  </a:rPr>
                  <a:t>=</a:t>
                </a:r>
                <a:r>
                  <a:rPr lang="de-DE" sz="1600" b="1" dirty="0">
                    <a:solidFill>
                      <a:schemeClr val="accent1"/>
                    </a:solidFill>
                  </a:rPr>
                  <a:t>-18,28</a:t>
                </a:r>
                <a:endParaRPr lang="en-US" sz="16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804" y="2427493"/>
                <a:ext cx="981359" cy="584775"/>
              </a:xfrm>
              <a:prstGeom prst="rect">
                <a:avLst/>
              </a:prstGeom>
              <a:blipFill rotWithShape="0">
                <a:blip r:embed="rId13"/>
                <a:stretch>
                  <a:fillRect l="-3727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6369209" y="2422742"/>
                <a:ext cx="10315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1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de-DE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chemeClr val="accent1"/>
                    </a:solidFill>
                  </a:rPr>
                  <a:t>= 38,28</a:t>
                </a: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209" y="2422742"/>
                <a:ext cx="1031564" cy="338554"/>
              </a:xfrm>
              <a:prstGeom prst="rect">
                <a:avLst/>
              </a:prstGeom>
              <a:blipFill rotWithShape="0">
                <a:blip r:embed="rId14"/>
                <a:stretch>
                  <a:fillRect t="-5357" r="-2367" b="-2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 rot="11557191">
            <a:off x="3316905" y="2093345"/>
            <a:ext cx="1008450" cy="997348"/>
          </a:xfrm>
          <a:prstGeom prst="arc">
            <a:avLst/>
          </a:prstGeom>
          <a:ln w="12700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" name="Rectangle 1023"/>
              <p:cNvSpPr/>
              <p:nvPr/>
            </p:nvSpPr>
            <p:spPr>
              <a:xfrm>
                <a:off x="3455876" y="2495846"/>
                <a:ext cx="6275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1024" name="Rectangle 10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876" y="2495846"/>
                <a:ext cx="627543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Arc 1029"/>
          <p:cNvSpPr/>
          <p:nvPr/>
        </p:nvSpPr>
        <p:spPr>
          <a:xfrm>
            <a:off x="3769647" y="1923131"/>
            <a:ext cx="1080000" cy="1080000"/>
          </a:xfrm>
          <a:prstGeom prst="arc">
            <a:avLst>
              <a:gd name="adj1" fmla="val 7892866"/>
              <a:gd name="adj2" fmla="val 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3991735" y="1951731"/>
                <a:ext cx="6275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735" y="1951731"/>
                <a:ext cx="627543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11560" y="49411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Hauptspannungen</a:t>
            </a:r>
          </a:p>
        </p:txBody>
      </p:sp>
    </p:spTree>
    <p:extLst>
      <p:ext uri="{BB962C8B-B14F-4D97-AF65-F5344CB8AC3E}">
        <p14:creationId xmlns:p14="http://schemas.microsoft.com/office/powerpoint/2010/main" val="158380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2" grpId="0" animBg="1"/>
      <p:bldP spid="25" grpId="0" animBg="1"/>
      <p:bldP spid="36" grpId="0" animBg="1"/>
      <p:bldP spid="31" grpId="0"/>
      <p:bldP spid="41" grpId="0"/>
      <p:bldP spid="53" grpId="0"/>
      <p:bldP spid="56" grpId="0"/>
      <p:bldP spid="54" grpId="0"/>
      <p:bldP spid="58" grpId="0"/>
      <p:bldP spid="59" grpId="0" animBg="1"/>
      <p:bldP spid="55" grpId="0" animBg="1"/>
      <p:bldP spid="61" grpId="0" animBg="1"/>
      <p:bldP spid="57" grpId="0"/>
      <p:bldP spid="63" grpId="0"/>
      <p:bldP spid="60" grpId="0" animBg="1"/>
      <p:bldP spid="1024" grpId="0"/>
      <p:bldP spid="1030" grpId="0" animBg="1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as\Desktop\Unbenannt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36" y="180290"/>
            <a:ext cx="6478588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835696" y="3847747"/>
                <a:ext cx="1152128" cy="35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</a:t>
                </a:r>
                <a:endParaRPr lang="en-US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847747"/>
                <a:ext cx="1152128" cy="357983"/>
              </a:xfrm>
              <a:prstGeom prst="rect">
                <a:avLst/>
              </a:prstGeom>
              <a:blipFill rotWithShape="1">
                <a:blip r:embed="rId3"/>
                <a:stretch>
                  <a:fillRect l="-2646" t="-339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240" y="4903385"/>
            <a:ext cx="333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3848" y="-31576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𝝉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-31576"/>
                <a:ext cx="50405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41324" y="2450151"/>
                <a:ext cx="5777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𝝈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324" y="2450151"/>
                <a:ext cx="577761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2283793" y="454585"/>
            <a:ext cx="4071600" cy="40716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94308" y="38477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74668" y="975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4668" y="674618"/>
                <a:ext cx="1564623" cy="35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P‘(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−</m:t>
                        </m:r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</a:t>
                </a:r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68" y="674618"/>
                <a:ext cx="1564623" cy="357983"/>
              </a:xfrm>
              <a:prstGeom prst="rect">
                <a:avLst/>
              </a:prstGeom>
              <a:blipFill rotWithShape="1">
                <a:blip r:embed="rId6"/>
                <a:stretch>
                  <a:fillRect l="-2335" t="-3448" b="-18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endCxn id="36" idx="7"/>
          </p:cNvCxnSpPr>
          <p:nvPr/>
        </p:nvCxnSpPr>
        <p:spPr>
          <a:xfrm flipV="1">
            <a:off x="2875085" y="996099"/>
            <a:ext cx="2922508" cy="2934064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7606" y="2178666"/>
            <a:ext cx="6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866316" y="2347943"/>
            <a:ext cx="0" cy="14998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749142" y="1047016"/>
            <a:ext cx="0" cy="14998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83694" y="3915080"/>
            <a:ext cx="82421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91880" y="1030263"/>
            <a:ext cx="2254796" cy="23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435718" y="2102347"/>
                <a:ext cx="10052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4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=−</m:t>
                      </m:r>
                      <m:r>
                        <a:rPr lang="de-DE" sz="1400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718" y="2102347"/>
                <a:ext cx="100521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12260" y="2486443"/>
                <a:ext cx="873764" cy="327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r>
                        <a:rPr lang="de-DE" sz="1400" b="1" i="1" smtClean="0">
                          <a:latin typeface="Cambria Math"/>
                        </a:rPr>
                        <m:t>𝟑𝟎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60" y="2486443"/>
                <a:ext cx="873764" cy="3275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49264" y="3758858"/>
                <a:ext cx="1061316" cy="327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𝝉</m:t>
                          </m:r>
                        </m:e>
                        <m:sub>
                          <m:r>
                            <a:rPr lang="de-DE" sz="1400" b="1" i="1">
                              <a:latin typeface="Cambria Math"/>
                            </a:rPr>
                            <m:t>𝒙𝒚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=−</m:t>
                      </m:r>
                      <m:r>
                        <a:rPr lang="de-DE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64" y="3758858"/>
                <a:ext cx="1061316" cy="32752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2938324" y="777869"/>
                <a:ext cx="658449" cy="542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400" b="1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latin typeface="Cambria Math"/>
                          </a:rPr>
                          <m:t>𝒙𝒚</m:t>
                        </m:r>
                      </m:sub>
                    </m:sSub>
                  </m:oMath>
                </a14:m>
                <a:endParaRPr lang="de-DE" sz="1400" b="1" i="1" dirty="0">
                  <a:latin typeface="Cambria Math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r>
                        <a:rPr lang="de-DE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324" y="777869"/>
                <a:ext cx="658449" cy="54296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/>
          <p:cNvSpPr/>
          <p:nvPr/>
        </p:nvSpPr>
        <p:spPr>
          <a:xfrm>
            <a:off x="4278454" y="244864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7544" y="5260942"/>
                <a:ext cx="44783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solidFill>
                      <a:srgbClr val="C00000"/>
                    </a:solidFill>
                  </a:rPr>
                  <a:t>Winkel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2</m:t>
                    </m:r>
                    <m:sSubSup>
                      <m:sSubSupPr>
                        <m:ctrlPr>
                          <a:rPr lang="de-DE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6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de-DE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sub>
                      <m:sup/>
                    </m:sSubSup>
                  </m:oMath>
                </a14:m>
                <a:r>
                  <a:rPr lang="de-DE" sz="1600" dirty="0">
                    <a:solidFill>
                      <a:srgbClr val="C00000"/>
                    </a:solidFill>
                  </a:rPr>
                  <a:t>**, sowie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de-DE" sz="1600" dirty="0">
                    <a:solidFill>
                      <a:srgbClr val="C00000"/>
                    </a:solidFill>
                  </a:rPr>
                  <a:t> kann abgelesen werden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60942"/>
                <a:ext cx="4478305" cy="338554"/>
              </a:xfrm>
              <a:prstGeom prst="rect">
                <a:avLst/>
              </a:prstGeom>
              <a:blipFill rotWithShape="1">
                <a:blip r:embed="rId11"/>
                <a:stretch>
                  <a:fillRect l="-817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3440930" y="452247"/>
            <a:ext cx="909524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53284" y="4540314"/>
            <a:ext cx="909524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55755" y="267580"/>
                <a:ext cx="10641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C00000"/>
                    </a:solidFill>
                  </a:rPr>
                  <a:t>=28,28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755" y="267580"/>
                <a:ext cx="1064137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57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406255" y="4372296"/>
                <a:ext cx="11186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C00000"/>
                    </a:solidFill>
                  </a:rPr>
                  <a:t>=-28,28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255" y="4372296"/>
                <a:ext cx="1118640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1961" r="-54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615445" y="1489141"/>
                <a:ext cx="6900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de-DE" sz="1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445" y="1489141"/>
                <a:ext cx="69006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 rot="11557191">
            <a:off x="3418561" y="1782458"/>
            <a:ext cx="1253744" cy="1264376"/>
          </a:xfrm>
          <a:prstGeom prst="arc">
            <a:avLst>
              <a:gd name="adj1" fmla="val 16586467"/>
              <a:gd name="adj2" fmla="val 5987768"/>
            </a:avLst>
          </a:prstGeom>
          <a:ln w="127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4292600" y="260350"/>
            <a:ext cx="3854" cy="453680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220144" y="2421606"/>
            <a:ext cx="144016" cy="130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283385" y="2416098"/>
            <a:ext cx="144016" cy="130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491804" y="2427493"/>
                <a:ext cx="92685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>
                  <a:solidFill>
                    <a:schemeClr val="accent1"/>
                  </a:solidFill>
                </a:endParaRPr>
              </a:p>
              <a:p>
                <a:r>
                  <a:rPr lang="en-US" sz="1600" b="1" dirty="0">
                    <a:solidFill>
                      <a:schemeClr val="accent1"/>
                    </a:solidFill>
                  </a:rPr>
                  <a:t>=</a:t>
                </a:r>
                <a:r>
                  <a:rPr lang="de-DE" sz="1600" b="1" dirty="0">
                    <a:solidFill>
                      <a:schemeClr val="accent1"/>
                    </a:solidFill>
                  </a:rPr>
                  <a:t>-18,28</a:t>
                </a:r>
                <a:endParaRPr lang="en-US" sz="16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804" y="2427493"/>
                <a:ext cx="926857" cy="584775"/>
              </a:xfrm>
              <a:prstGeom prst="rect">
                <a:avLst/>
              </a:prstGeom>
              <a:blipFill rotWithShape="0">
                <a:blip r:embed="rId15"/>
                <a:stretch>
                  <a:fillRect l="-3947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369209" y="2422742"/>
                <a:ext cx="10315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1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de-DE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chemeClr val="accent1"/>
                    </a:solidFill>
                  </a:rPr>
                  <a:t>= 38,28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209" y="2422742"/>
                <a:ext cx="1031564" cy="338554"/>
              </a:xfrm>
              <a:prstGeom prst="rect">
                <a:avLst/>
              </a:prstGeom>
              <a:blipFill rotWithShape="0">
                <a:blip r:embed="rId16"/>
                <a:stretch>
                  <a:fillRect t="-5357" r="-2367" b="-2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 rot="11557191">
            <a:off x="3316905" y="2093345"/>
            <a:ext cx="1008450" cy="997348"/>
          </a:xfrm>
          <a:prstGeom prst="arc">
            <a:avLst/>
          </a:prstGeom>
          <a:ln w="12700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012717" y="2819596"/>
                <a:ext cx="6275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717" y="2819596"/>
                <a:ext cx="627543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3769647" y="1923131"/>
            <a:ext cx="1080000" cy="1080000"/>
          </a:xfrm>
          <a:prstGeom prst="arc">
            <a:avLst>
              <a:gd name="adj1" fmla="val 7892866"/>
              <a:gd name="adj2" fmla="val 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991735" y="1951731"/>
                <a:ext cx="6275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735" y="1951731"/>
                <a:ext cx="62754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11560" y="49411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Hauptschubspannung</a:t>
            </a:r>
          </a:p>
        </p:txBody>
      </p:sp>
    </p:spTree>
    <p:extLst>
      <p:ext uri="{BB962C8B-B14F-4D97-AF65-F5344CB8AC3E}">
        <p14:creationId xmlns:p14="http://schemas.microsoft.com/office/powerpoint/2010/main" val="12111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as\Desktop\Unbenannt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36" y="180290"/>
            <a:ext cx="6478588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835696" y="3847747"/>
                <a:ext cx="1152128" cy="35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</a:t>
                </a:r>
                <a:endParaRPr lang="en-US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847747"/>
                <a:ext cx="1152128" cy="357983"/>
              </a:xfrm>
              <a:prstGeom prst="rect">
                <a:avLst/>
              </a:prstGeom>
              <a:blipFill rotWithShape="1">
                <a:blip r:embed="rId3"/>
                <a:stretch>
                  <a:fillRect l="-2646" t="-339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240" y="4903385"/>
            <a:ext cx="333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3848" y="-31576"/>
                <a:ext cx="5040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𝝉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-31576"/>
                <a:ext cx="50405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41324" y="2450151"/>
                <a:ext cx="5777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𝝈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324" y="2450151"/>
                <a:ext cx="577761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2283793" y="454585"/>
            <a:ext cx="4071600" cy="40716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94308" y="38477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74668" y="975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4668" y="674618"/>
                <a:ext cx="1564623" cy="35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P‘(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de-DE" sz="1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/>
                          </a:rPr>
                          <m:t>−</m:t>
                        </m:r>
                        <m:r>
                          <a:rPr lang="de-DE" sz="16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de-DE" sz="1600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de-DE" sz="1600" dirty="0"/>
                  <a:t>)</a:t>
                </a:r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68" y="674618"/>
                <a:ext cx="1564623" cy="357983"/>
              </a:xfrm>
              <a:prstGeom prst="rect">
                <a:avLst/>
              </a:prstGeom>
              <a:blipFill rotWithShape="1">
                <a:blip r:embed="rId6"/>
                <a:stretch>
                  <a:fillRect l="-2335" t="-3448" b="-18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endCxn id="36" idx="7"/>
          </p:cNvCxnSpPr>
          <p:nvPr/>
        </p:nvCxnSpPr>
        <p:spPr>
          <a:xfrm flipV="1">
            <a:off x="2875085" y="996099"/>
            <a:ext cx="2922508" cy="2934064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7606" y="2178666"/>
            <a:ext cx="6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866316" y="2347943"/>
            <a:ext cx="0" cy="14998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749142" y="1047016"/>
            <a:ext cx="0" cy="14998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83694" y="3915080"/>
            <a:ext cx="82421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91880" y="1030263"/>
            <a:ext cx="2254796" cy="23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435718" y="2102347"/>
                <a:ext cx="10052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4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=−</m:t>
                      </m:r>
                      <m:r>
                        <a:rPr lang="de-DE" sz="1400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718" y="2102347"/>
                <a:ext cx="100521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12260" y="2486443"/>
                <a:ext cx="873764" cy="327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r>
                        <a:rPr lang="de-DE" sz="1400" b="1" i="1" smtClean="0">
                          <a:latin typeface="Cambria Math"/>
                        </a:rPr>
                        <m:t>𝟑𝟎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60" y="2486443"/>
                <a:ext cx="873764" cy="3275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49264" y="3758858"/>
                <a:ext cx="1061316" cy="327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1" i="1">
                              <a:latin typeface="Cambria Math"/>
                              <a:ea typeface="Cambria Math"/>
                            </a:rPr>
                            <m:t>𝝉</m:t>
                          </m:r>
                        </m:e>
                        <m:sub>
                          <m:r>
                            <a:rPr lang="de-DE" sz="1400" b="1" i="1">
                              <a:latin typeface="Cambria Math"/>
                            </a:rPr>
                            <m:t>𝒙𝒚</m:t>
                          </m:r>
                        </m:sub>
                      </m:sSub>
                      <m:r>
                        <a:rPr lang="de-DE" sz="1400" b="1" i="1" smtClean="0">
                          <a:latin typeface="Cambria Math"/>
                        </a:rPr>
                        <m:t>=−</m:t>
                      </m:r>
                      <m:r>
                        <a:rPr lang="de-DE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64" y="3758858"/>
                <a:ext cx="1061316" cy="32752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2938324" y="777869"/>
                <a:ext cx="658449" cy="542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de-DE" sz="1400" b="1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latin typeface="Cambria Math"/>
                          </a:rPr>
                          <m:t>𝒙𝒚</m:t>
                        </m:r>
                      </m:sub>
                    </m:sSub>
                  </m:oMath>
                </a14:m>
                <a:endParaRPr lang="de-DE" sz="1400" b="1" i="1" dirty="0">
                  <a:latin typeface="Cambria Math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r>
                        <a:rPr lang="de-DE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324" y="777869"/>
                <a:ext cx="658449" cy="54296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/>
          <p:cNvSpPr/>
          <p:nvPr/>
        </p:nvSpPr>
        <p:spPr>
          <a:xfrm>
            <a:off x="4278454" y="244864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7544" y="5260942"/>
                <a:ext cx="4478305" cy="1099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solidFill>
                      <a:srgbClr val="00B050"/>
                    </a:solidFill>
                  </a:rPr>
                  <a:t>Schnittwinkel </a:t>
                </a:r>
                <a14:m>
                  <m:oMath xmlns:m="http://schemas.openxmlformats.org/officeDocument/2006/math">
                    <m:r>
                      <a:rPr lang="de-DE" sz="160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de-DE" sz="1600" dirty="0">
                    <a:solidFill>
                      <a:srgbClr val="00B050"/>
                    </a:solidFill>
                  </a:rPr>
                  <a:t>=60° antragen</a:t>
                </a:r>
              </a:p>
              <a:p>
                <a:r>
                  <a:rPr lang="de-DE" sz="1600" dirty="0">
                    <a:solidFill>
                      <a:srgbClr val="00B050"/>
                    </a:solidFill>
                  </a:rPr>
                  <a:t>Q und Q‘ antragen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l-GR" sz="1600" b="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𝜂</m:t>
                        </m:r>
                      </m:sub>
                    </m:sSub>
                  </m:oMath>
                </a14:m>
                <a:r>
                  <a:rPr lang="de-DE" sz="1600" dirty="0">
                    <a:solidFill>
                      <a:srgbClr val="00B05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l-GR" sz="1600" b="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𝜉</m:t>
                        </m:r>
                      </m:sub>
                    </m:sSub>
                  </m:oMath>
                </a14:m>
                <a:r>
                  <a:rPr lang="de-DE" sz="1600" dirty="0">
                    <a:solidFill>
                      <a:srgbClr val="00B050"/>
                    </a:solidFill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l-GR" sz="1600" b="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𝜉𝜂</m:t>
                        </m:r>
                      </m:sub>
                    </m:sSub>
                  </m:oMath>
                </a14:m>
                <a:r>
                  <a:rPr lang="de-DE" sz="1600" dirty="0">
                    <a:solidFill>
                      <a:srgbClr val="00B050"/>
                    </a:solidFill>
                  </a:rPr>
                  <a:t> kann abgelesen werden</a:t>
                </a:r>
              </a:p>
              <a:p>
                <a:endParaRPr lang="de-DE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60942"/>
                <a:ext cx="4478305" cy="1099468"/>
              </a:xfrm>
              <a:prstGeom prst="rect">
                <a:avLst/>
              </a:prstGeom>
              <a:blipFill rotWithShape="1">
                <a:blip r:embed="rId11"/>
                <a:stretch>
                  <a:fillRect l="-817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3440930" y="452247"/>
            <a:ext cx="909524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53284" y="4540314"/>
            <a:ext cx="909524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55755" y="267580"/>
                <a:ext cx="10641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C00000"/>
                    </a:solidFill>
                  </a:rPr>
                  <a:t>=28,28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755" y="267580"/>
                <a:ext cx="1064137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57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406255" y="4372296"/>
                <a:ext cx="11186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de-DE" sz="14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𝒎𝒂𝒙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C00000"/>
                    </a:solidFill>
                  </a:rPr>
                  <a:t>=-28,28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255" y="4372296"/>
                <a:ext cx="1118640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1961" r="-54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615445" y="1489141"/>
                <a:ext cx="6900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de-DE" sz="1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445" y="1489141"/>
                <a:ext cx="69006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 rot="11557191">
            <a:off x="3418561" y="1782458"/>
            <a:ext cx="1253744" cy="1264376"/>
          </a:xfrm>
          <a:prstGeom prst="arc">
            <a:avLst>
              <a:gd name="adj1" fmla="val 16586467"/>
              <a:gd name="adj2" fmla="val 5987768"/>
            </a:avLst>
          </a:prstGeom>
          <a:ln w="127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4292600" y="260350"/>
            <a:ext cx="3854" cy="453680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220144" y="2421606"/>
            <a:ext cx="144016" cy="130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283385" y="2416098"/>
            <a:ext cx="144016" cy="130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491804" y="2427493"/>
                <a:ext cx="92685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>
                  <a:solidFill>
                    <a:schemeClr val="accent1"/>
                  </a:solidFill>
                </a:endParaRPr>
              </a:p>
              <a:p>
                <a:r>
                  <a:rPr lang="en-US" sz="1600" b="1" dirty="0">
                    <a:solidFill>
                      <a:schemeClr val="accent1"/>
                    </a:solidFill>
                  </a:rPr>
                  <a:t>=</a:t>
                </a:r>
                <a:r>
                  <a:rPr lang="de-DE" sz="1600" b="1" dirty="0">
                    <a:solidFill>
                      <a:schemeClr val="accent1"/>
                    </a:solidFill>
                  </a:rPr>
                  <a:t>-18,28</a:t>
                </a:r>
                <a:endParaRPr lang="en-US" sz="16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804" y="2427493"/>
                <a:ext cx="926857" cy="584775"/>
              </a:xfrm>
              <a:prstGeom prst="rect">
                <a:avLst/>
              </a:prstGeom>
              <a:blipFill rotWithShape="0">
                <a:blip r:embed="rId15"/>
                <a:stretch>
                  <a:fillRect l="-3947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369209" y="2422742"/>
                <a:ext cx="10315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1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de-DE" sz="1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chemeClr val="accent1"/>
                    </a:solidFill>
                  </a:rPr>
                  <a:t>= 38,28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209" y="2422742"/>
                <a:ext cx="1031564" cy="338554"/>
              </a:xfrm>
              <a:prstGeom prst="rect">
                <a:avLst/>
              </a:prstGeom>
              <a:blipFill rotWithShape="0">
                <a:blip r:embed="rId16"/>
                <a:stretch>
                  <a:fillRect t="-5357" r="-2367" b="-2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 rot="11557191">
            <a:off x="3316905" y="2093345"/>
            <a:ext cx="1008450" cy="997348"/>
          </a:xfrm>
          <a:prstGeom prst="arc">
            <a:avLst/>
          </a:prstGeom>
          <a:ln w="12700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012717" y="2819596"/>
                <a:ext cx="6275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717" y="2819596"/>
                <a:ext cx="627543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3769647" y="1923131"/>
            <a:ext cx="1080000" cy="1080000"/>
          </a:xfrm>
          <a:prstGeom prst="arc">
            <a:avLst>
              <a:gd name="adj1" fmla="val 7892866"/>
              <a:gd name="adj2" fmla="val 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991735" y="1951731"/>
                <a:ext cx="6275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de-DE" sz="1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sub>
                          </m:sSub>
                        </m:e>
                        <m:sup>
                          <m:r>
                            <a:rPr lang="de-DE" sz="1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735" y="1951731"/>
                <a:ext cx="62754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689152" y="460658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3714750" y="381000"/>
            <a:ext cx="1187450" cy="419735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95282" y="4382169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 rot="6423711">
            <a:off x="3623409" y="1759691"/>
            <a:ext cx="1361650" cy="1316405"/>
          </a:xfrm>
          <a:prstGeom prst="arc">
            <a:avLst>
              <a:gd name="adj1" fmla="val 12791392"/>
              <a:gd name="adj2" fmla="val 19544347"/>
            </a:avLst>
          </a:prstGeom>
          <a:ln w="1270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422125" y="2484648"/>
                <a:ext cx="4683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𝟐</m:t>
                      </m:r>
                      <m:r>
                        <a:rPr lang="de-DE" sz="14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𝝋</m:t>
                      </m:r>
                    </m:oMath>
                  </m:oMathPara>
                </a14:m>
                <a:endParaRPr lang="en-US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25" y="2484648"/>
                <a:ext cx="468398" cy="307777"/>
              </a:xfrm>
              <a:prstGeom prst="rect">
                <a:avLst/>
              </a:prstGeom>
              <a:blipFill rotWithShape="1">
                <a:blip r:embed="rId1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923209" y="4347192"/>
                <a:ext cx="1152128" cy="327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b="1" dirty="0">
                    <a:solidFill>
                      <a:srgbClr val="00B050"/>
                    </a:solidFill>
                  </a:rPr>
                  <a:t>Q‘(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l-GR" sz="1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𝜼</m:t>
                        </m:r>
                      </m:sub>
                    </m:sSub>
                    <m:r>
                      <a:rPr lang="de-DE" sz="1400" b="1" i="1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r>
                      <a:rPr lang="de-DE" sz="1400" b="1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de-DE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el-GR" sz="1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𝝃</m:t>
                        </m:r>
                        <m:r>
                          <a:rPr lang="el-GR" sz="1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𝜼</m:t>
                        </m:r>
                      </m:sub>
                    </m:sSub>
                  </m:oMath>
                </a14:m>
                <a:r>
                  <a:rPr lang="de-DE" sz="1400" b="1" dirty="0">
                    <a:solidFill>
                      <a:srgbClr val="00B050"/>
                    </a:solidFill>
                  </a:rPr>
                  <a:t>)</a:t>
                </a:r>
                <a:endParaRPr lang="en-US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209" y="4347192"/>
                <a:ext cx="1152128" cy="327205"/>
              </a:xfrm>
              <a:prstGeom prst="rect">
                <a:avLst/>
              </a:prstGeom>
              <a:blipFill rotWithShape="1">
                <a:blip r:embed="rId20"/>
                <a:stretch>
                  <a:fillRect l="-1587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89152" y="141200"/>
                <a:ext cx="1152128" cy="327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b="1" dirty="0">
                    <a:solidFill>
                      <a:srgbClr val="00B050"/>
                    </a:solidFill>
                  </a:rPr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l-GR" sz="1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𝝃</m:t>
                        </m:r>
                      </m:sub>
                    </m:sSub>
                    <m:r>
                      <a:rPr lang="de-DE" sz="1400" b="1" i="1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de-DE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  <m:sub>
                        <m:r>
                          <a:rPr lang="el-GR" sz="1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𝝃𝜼</m:t>
                        </m:r>
                      </m:sub>
                    </m:sSub>
                  </m:oMath>
                </a14:m>
                <a:r>
                  <a:rPr lang="de-DE" sz="1400" b="1" dirty="0">
                    <a:solidFill>
                      <a:srgbClr val="00B050"/>
                    </a:solidFill>
                  </a:rPr>
                  <a:t>)</a:t>
                </a:r>
                <a:endParaRPr lang="en-US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152" y="141200"/>
                <a:ext cx="1152128" cy="327205"/>
              </a:xfrm>
              <a:prstGeom prst="rect">
                <a:avLst/>
              </a:prstGeom>
              <a:blipFill rotWithShape="1">
                <a:blip r:embed="rId21"/>
                <a:stretch>
                  <a:fillRect l="-1058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/>
          <p:cNvCxnSpPr/>
          <p:nvPr/>
        </p:nvCxnSpPr>
        <p:spPr>
          <a:xfrm>
            <a:off x="3475243" y="546763"/>
            <a:ext cx="306007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14" idx="0"/>
          </p:cNvCxnSpPr>
          <p:nvPr/>
        </p:nvCxnSpPr>
        <p:spPr>
          <a:xfrm flipH="1" flipV="1">
            <a:off x="3761160" y="460658"/>
            <a:ext cx="8487" cy="205643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4867290" y="2394471"/>
            <a:ext cx="8487" cy="205643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3524895" y="4450903"/>
            <a:ext cx="1398315" cy="3274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543445" y="4418177"/>
            <a:ext cx="72000" cy="72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33263" y="511844"/>
            <a:ext cx="72000" cy="72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835533" y="2429630"/>
            <a:ext cx="72000" cy="72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733647" y="2429630"/>
            <a:ext cx="72000" cy="72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11560" y="49411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Beliebiger Schnitt</a:t>
            </a:r>
          </a:p>
        </p:txBody>
      </p:sp>
    </p:spTree>
    <p:extLst>
      <p:ext uri="{BB962C8B-B14F-4D97-AF65-F5344CB8AC3E}">
        <p14:creationId xmlns:p14="http://schemas.microsoft.com/office/powerpoint/2010/main" val="351917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5" grpId="0" animBg="1"/>
      <p:bldP spid="60" grpId="0"/>
      <p:bldP spid="61" grpId="0"/>
      <p:bldP spid="72" grpId="0" animBg="1"/>
      <p:bldP spid="73" grpId="0" animBg="1"/>
      <p:bldP spid="74" grpId="0" animBg="1"/>
      <p:bldP spid="7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Bildschirmpräsentation (4:3)</PresentationFormat>
  <Paragraphs>67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Elias</dc:creator>
  <cp:lastModifiedBy>Marius Mellmann</cp:lastModifiedBy>
  <cp:revision>23</cp:revision>
  <dcterms:created xsi:type="dcterms:W3CDTF">2014-04-23T19:44:08Z</dcterms:created>
  <dcterms:modified xsi:type="dcterms:W3CDTF">2017-04-18T14:23:12Z</dcterms:modified>
</cp:coreProperties>
</file>